
<file path=[Content_Types].xml><?xml version="1.0" encoding="utf-8"?>
<Types xmlns="http://schemas.openxmlformats.org/package/2006/content-types">
  <Override PartName="/ppt/slides/slide45.xml" ContentType="application/vnd.openxmlformats-officedocument.presentationml.slide+xml"/>
  <Override PartName="/ppt/slides/slide18.xml" ContentType="application/vnd.openxmlformats-officedocument.presentationml.slide+xml"/>
  <Default Extension="pict" ContentType="image/pict"/>
  <Override PartName="/ppt/slides/slide9.xml" ContentType="application/vnd.openxmlformats-officedocument.presentationml.slide+xml"/>
  <Override PartName="/ppt/slides/slide41.xml" ContentType="application/vnd.openxmlformats-officedocument.presentationml.slide+xml"/>
  <Override PartName="/ppt/slides/slide14.xml" ContentType="application/vnd.openxmlformats-officedocument.presentationml.slide+xml"/>
  <Override PartName="/ppt/slideLayouts/slideLayout9.xml" ContentType="application/vnd.openxmlformats-officedocument.presentationml.slideLayout+xml"/>
  <Override PartName="/ppt/slideLayouts/slideLayout11.xml" ContentType="application/vnd.openxmlformats-officedocument.presentationml.slideLayout+xml"/>
  <Override PartName="/ppt/slides/slide5.xml" ContentType="application/vnd.openxmlformats-officedocument.presentationml.slide+xml"/>
  <Override PartName="/ppt/slides/slide38.xml" ContentType="application/vnd.openxmlformats-officedocument.presentationml.slide+xml"/>
  <Default Extension="rels" ContentType="application/vnd.openxmlformats-package.relationships+xml"/>
  <Override PartName="/ppt/slides/slide10.xml" ContentType="application/vnd.openxmlformats-officedocument.presentationml.slide+xml"/>
  <Override PartName="/ppt/slideLayouts/slideLayout5.xml" ContentType="application/vnd.openxmlformats-officedocument.presentationml.slideLayout+xml"/>
  <Override PartName="/ppt/notesMasters/notesMaster1.xml" ContentType="application/vnd.openxmlformats-officedocument.presentationml.notesMaster+xml"/>
  <Override PartName="/ppt/slides/slide1.xml" ContentType="application/vnd.openxmlformats-officedocument.presentationml.slide+xml"/>
  <Override PartName="/ppt/slides/slide26.xml" ContentType="application/vnd.openxmlformats-officedocument.presentationml.slide+xml"/>
  <Override PartName="/ppt/slides/slide34.xml" ContentType="application/vnd.openxmlformats-officedocument.presentationml.slide+xml"/>
  <Default Extension="jpeg" ContentType="image/jpeg"/>
  <Override PartName="/ppt/theme/theme2.xml" ContentType="application/vnd.openxmlformats-officedocument.theme+xml"/>
  <Override PartName="/ppt/slideLayouts/slideLayout1.xml" ContentType="application/vnd.openxmlformats-officedocument.presentationml.slideLayout+xml"/>
  <Override PartName="/docProps/app.xml" ContentType="application/vnd.openxmlformats-officedocument.extended-properties+xml"/>
  <Override PartName="/ppt/slides/slide22.xml" ContentType="application/vnd.openxmlformats-officedocument.presentationml.slide+xml"/>
  <Override PartName="/ppt/slides/slide30.xml" ContentType="application/vnd.openxmlformats-officedocument.presentationml.slide+xml"/>
  <Override PartName="/ppt/slides/slide46.xml" ContentType="application/vnd.openxmlformats-officedocument.presentationml.slide+xml"/>
  <Default Extension="xml" ContentType="application/xml"/>
  <Override PartName="/ppt/slides/slide19.xml" ContentType="application/vnd.openxmlformats-officedocument.presentationml.slide+xml"/>
  <Override PartName="/ppt/tableStyles.xml" ContentType="application/vnd.openxmlformats-officedocument.presentationml.tableStyles+xml"/>
  <Override PartName="/ppt/slides/slide42.xml" ContentType="application/vnd.openxmlformats-officedocument.presentationml.slide+xml"/>
  <Override PartName="/ppt/slides/slide15.xml" ContentType="application/vnd.openxmlformats-officedocument.presentationml.slide+xml"/>
  <Default Extension="doc" ContentType="application/msword"/>
  <Override PartName="/ppt/notesSlides/notesSlide1.xml" ContentType="application/vnd.openxmlformats-officedocument.presentationml.notesSlide+xml"/>
  <Override PartName="/ppt/slides/slide6.xml" ContentType="application/vnd.openxmlformats-officedocument.presentationml.slide+xml"/>
  <Override PartName="/ppt/slides/slide39.xml" ContentType="application/vnd.openxmlformats-officedocument.presentationml.slide+xml"/>
  <Override PartName="/docProps/core.xml" ContentType="application/vnd.openxmlformats-package.core-properties+xml"/>
  <Override PartName="/ppt/slides/slide11.xml" ContentType="application/vnd.openxmlformats-officedocument.presentationml.slide+xml"/>
  <Override PartName="/ppt/slideLayouts/slideLayout6.xml" ContentType="application/vnd.openxmlformats-officedocument.presentationml.slideLayout+xml"/>
  <Override PartName="/ppt/slides/slide27.xml" ContentType="application/vnd.openxmlformats-officedocument.presentationml.slide+xml"/>
  <Override PartName="/ppt/slides/slide35.xml" ContentType="application/vnd.openxmlformats-officedocument.presentationml.slide+xml"/>
  <Override PartName="/ppt/slides/slide2.xml" ContentType="application/vnd.openxmlformats-officedocument.presentationml.slide+xml"/>
  <Default Extension="png" ContentType="image/png"/>
  <Override PartName="/ppt/slideLayouts/slideLayout2.xml" ContentType="application/vnd.openxmlformats-officedocument.presentationml.slideLayout+xml"/>
  <Override PartName="/ppt/slides/slide23.xml" ContentType="application/vnd.openxmlformats-officedocument.presentationml.slide+xml"/>
  <Override PartName="/ppt/slides/slide31.xml" ContentType="application/vnd.openxmlformats-officedocument.presentationml.slide+xml"/>
  <Override PartName="/ppt/slides/slide47.xml" ContentType="application/vnd.openxmlformats-officedocument.presentationml.slide+xml"/>
  <Override PartName="/ppt/slides/slide43.xml" ContentType="application/vnd.openxmlformats-officedocument.presentationml.slide+xml"/>
  <Override PartName="/ppt/slides/slide16.xml" ContentType="application/vnd.openxmlformats-officedocument.presentationml.slide+xml"/>
  <Override PartName="/ppt/slides/slide7.xml" ContentType="application/vnd.openxmlformats-officedocument.presentationml.slide+xml"/>
  <Override PartName="/ppt/presentation.xml" ContentType="application/vnd.openxmlformats-officedocument.presentationml.presentation.main+xml"/>
  <Override PartName="/ppt/slides/slide12.xml" ContentType="application/vnd.openxmlformats-officedocument.presentationml.slide+xml"/>
  <Override PartName="/ppt/slideLayouts/slideLayout7.xml" ContentType="application/vnd.openxmlformats-officedocument.presentationml.slideLayout+xml"/>
  <Default Extension="vml" ContentType="application/vnd.openxmlformats-officedocument.vmlDrawing"/>
  <Override PartName="/ppt/slides/slide3.xml" ContentType="application/vnd.openxmlformats-officedocument.presentationml.slide+xml"/>
  <Override PartName="/ppt/slides/slide28.xml" ContentType="application/vnd.openxmlformats-officedocument.presentationml.slide+xml"/>
  <Override PartName="/ppt/slides/slide36.xml" ContentType="application/vnd.openxmlformats-officedocument.presentationml.slide+xml"/>
  <Override PartName="/ppt/slideLayouts/slideLayout3.xml" ContentType="application/vnd.openxmlformats-officedocument.presentationml.slideLayout+xml"/>
  <Override PartName="/ppt/slides/slide24.xml" ContentType="application/vnd.openxmlformats-officedocument.presentationml.slide+xml"/>
  <Override PartName="/ppt/slides/slide32.xml" ContentType="application/vnd.openxmlformats-officedocument.presentationml.slide+xml"/>
  <Override PartName="/ppt/slides/slide48.xml" ContentType="application/vnd.openxmlformats-officedocument.presentationml.slide+xml"/>
  <Override PartName="/ppt/slides/slide20.xml" ContentType="application/vnd.openxmlformats-officedocument.presentationml.slide+xml"/>
  <Override PartName="/ppt/slides/slide44.xml" ContentType="application/vnd.openxmlformats-officedocument.presentationml.slide+xml"/>
  <Override PartName="/ppt/slides/slide17.xml" ContentType="application/vnd.openxmlformats-officedocument.presentationml.slide+xml"/>
  <Override PartName="/ppt/slides/slide8.xml" ContentType="application/vnd.openxmlformats-officedocument.presentationml.slide+xml"/>
  <Override PartName="/ppt/slides/slide40.xml" ContentType="application/vnd.openxmlformats-officedocument.presentationml.slide+xml"/>
  <Override PartName="/ppt/presProps.xml" ContentType="application/vnd.openxmlformats-officedocument.presentationml.presProps+xml"/>
  <Override PartName="/ppt/slides/slide13.xml" ContentType="application/vnd.openxmlformats-officedocument.presentationml.slide+xml"/>
  <Override PartName="/ppt/slideLayouts/slideLayout8.xml" ContentType="application/vnd.openxmlformats-officedocument.presentationml.slideLayout+xml"/>
  <Override PartName="/ppt/slideLayouts/slideLayout10.xml" ContentType="application/vnd.openxmlformats-officedocument.presentationml.slideLayout+xml"/>
  <Override PartName="/ppt/slides/slide4.xml" ContentType="application/vnd.openxmlformats-officedocument.presentationml.slide+xml"/>
  <Override PartName="/ppt/slides/slide37.xml" ContentType="application/vnd.openxmlformats-officedocument.presentationml.slide+xml"/>
  <Override PartName="/ppt/slides/slide29.xml" ContentType="application/vnd.openxmlformats-officedocument.presentationml.slide+xml"/>
  <Override PartName="/ppt/slideLayouts/slideLayout4.xml" ContentType="application/vnd.openxmlformats-officedocument.presentationml.slideLayout+xml"/>
  <Override PartName="/ppt/slides/slide25.xml" ContentType="application/vnd.openxmlformats-officedocument.presentationml.slide+xml"/>
  <Override PartName="/ppt/slides/slide33.xml" ContentType="application/vnd.openxmlformats-officedocument.presentationml.slide+xml"/>
  <Override PartName="/ppt/slideMasters/slideMaster1.xml" ContentType="application/vnd.openxmlformats-officedocument.presentationml.slideMaster+xml"/>
  <Override PartName="/ppt/theme/theme1.xml" ContentType="application/vnd.openxmlformats-officedocument.theme+xml"/>
  <Override PartName="/ppt/slides/slide21.xml" ContentType="application/vnd.openxmlformats-officedocument.presentationml.slide+xml"/>
  <Default Extension="bin" ContentType="application/vnd.openxmlformats-officedocument.presentationml.printerSettings"/>
  <Override PartName="/ppt/viewProps.xml" ContentType="application/vnd.openxmlformats-officedocument.presentationml.viewProp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aveSubsetFonts="1" autoCompressPictures="0">
  <p:sldMasterIdLst>
    <p:sldMasterId id="2147483648" r:id="rId1"/>
  </p:sldMasterIdLst>
  <p:notesMasterIdLst>
    <p:notesMasterId r:id="rId50"/>
  </p:notesMasterIdLst>
  <p:sldIdLst>
    <p:sldId id="256" r:id="rId2"/>
    <p:sldId id="320" r:id="rId3"/>
    <p:sldId id="321" r:id="rId4"/>
    <p:sldId id="322" r:id="rId5"/>
    <p:sldId id="323" r:id="rId6"/>
    <p:sldId id="324" r:id="rId7"/>
    <p:sldId id="325" r:id="rId8"/>
    <p:sldId id="326" r:id="rId9"/>
    <p:sldId id="327" r:id="rId10"/>
    <p:sldId id="328" r:id="rId11"/>
    <p:sldId id="329" r:id="rId12"/>
    <p:sldId id="330" r:id="rId13"/>
    <p:sldId id="331" r:id="rId14"/>
    <p:sldId id="332" r:id="rId15"/>
    <p:sldId id="333" r:id="rId16"/>
    <p:sldId id="335" r:id="rId17"/>
    <p:sldId id="336" r:id="rId18"/>
    <p:sldId id="277" r:id="rId19"/>
    <p:sldId id="278" r:id="rId20"/>
    <p:sldId id="279" r:id="rId21"/>
    <p:sldId id="280" r:id="rId22"/>
    <p:sldId id="281" r:id="rId23"/>
    <p:sldId id="282" r:id="rId24"/>
    <p:sldId id="283" r:id="rId25"/>
    <p:sldId id="315" r:id="rId26"/>
    <p:sldId id="316" r:id="rId27"/>
    <p:sldId id="284" r:id="rId28"/>
    <p:sldId id="317" r:id="rId29"/>
    <p:sldId id="318" r:id="rId30"/>
    <p:sldId id="285" r:id="rId31"/>
    <p:sldId id="286" r:id="rId32"/>
    <p:sldId id="287" r:id="rId33"/>
    <p:sldId id="288" r:id="rId34"/>
    <p:sldId id="319" r:id="rId35"/>
    <p:sldId id="290" r:id="rId36"/>
    <p:sldId id="291" r:id="rId37"/>
    <p:sldId id="292" r:id="rId38"/>
    <p:sldId id="293" r:id="rId39"/>
    <p:sldId id="294" r:id="rId40"/>
    <p:sldId id="295" r:id="rId41"/>
    <p:sldId id="296" r:id="rId42"/>
    <p:sldId id="297" r:id="rId43"/>
    <p:sldId id="298" r:id="rId44"/>
    <p:sldId id="300" r:id="rId45"/>
    <p:sldId id="301" r:id="rId46"/>
    <p:sldId id="304" r:id="rId47"/>
    <p:sldId id="305" r:id="rId48"/>
    <p:sldId id="306" r:id="rId4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lastView="sldThumbnailView">
  <p:normalViewPr>
    <p:restoredLeft sz="15620"/>
    <p:restoredTop sz="94660"/>
  </p:normalViewPr>
  <p:slideViewPr>
    <p:cSldViewPr snapToGrid="0" snapToObjects="1">
      <p:cViewPr>
        <p:scale>
          <a:sx n="90" d="100"/>
          <a:sy n="90" d="100"/>
        </p:scale>
        <p:origin x="-872" y="-176"/>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notesMaster" Target="notesMasters/notesMaster1.xml"/><Relationship Id="rId51" Type="http://schemas.openxmlformats.org/officeDocument/2006/relationships/printerSettings" Target="printerSettings/printerSettings1.bin"/><Relationship Id="rId52" Type="http://schemas.openxmlformats.org/officeDocument/2006/relationships/presProps" Target="presProps.xml"/><Relationship Id="rId53" Type="http://schemas.openxmlformats.org/officeDocument/2006/relationships/viewProps" Target="viewProps.xml"/><Relationship Id="rId54" Type="http://schemas.openxmlformats.org/officeDocument/2006/relationships/theme" Target="theme/theme1.xml"/><Relationship Id="rId55"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3.pict"/></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E6242E2-1D57-5548-8F28-730C2B52D7A6}" type="datetimeFigureOut">
              <a:rPr lang="en-US" smtClean="0"/>
              <a:pPr/>
              <a:t>3/3/15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C8C2F97-AE27-CC41-851A-F7A3DECF5A11}"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1" i="1" kern="1200" dirty="0" smtClean="0">
                <a:solidFill>
                  <a:schemeClr val="tx1"/>
                </a:solidFill>
                <a:latin typeface="+mn-lt"/>
                <a:ea typeface="+mn-ea"/>
                <a:cs typeface="+mn-cs"/>
              </a:rPr>
              <a:t>Regulation of apoptosis by the Bcl-2 family.</a:t>
            </a:r>
            <a:r>
              <a:rPr lang="en-US" sz="1200" i="1" kern="1200" dirty="0" smtClean="0">
                <a:solidFill>
                  <a:schemeClr val="tx1"/>
                </a:solidFill>
                <a:latin typeface="+mn-lt"/>
                <a:ea typeface="+mn-ea"/>
                <a:cs typeface="+mn-cs"/>
              </a:rPr>
              <a:t/>
            </a:r>
            <a:br>
              <a:rPr lang="en-US" sz="1200" i="1" kern="1200" dirty="0" smtClean="0">
                <a:solidFill>
                  <a:schemeClr val="tx1"/>
                </a:solidFill>
                <a:latin typeface="+mn-lt"/>
                <a:ea typeface="+mn-ea"/>
                <a:cs typeface="+mn-cs"/>
              </a:rPr>
            </a:br>
            <a:r>
              <a:rPr lang="en-US" sz="1200" i="1" kern="1200" dirty="0" smtClean="0">
                <a:solidFill>
                  <a:schemeClr val="tx1"/>
                </a:solidFill>
                <a:latin typeface="+mn-lt"/>
                <a:ea typeface="+mn-ea"/>
                <a:cs typeface="+mn-cs"/>
              </a:rPr>
              <a:t>In a viable cell, the </a:t>
            </a:r>
            <a:r>
              <a:rPr lang="en-US" sz="1200" i="1" kern="1200" dirty="0" err="1" smtClean="0">
                <a:solidFill>
                  <a:schemeClr val="tx1"/>
                </a:solidFill>
                <a:latin typeface="+mn-lt"/>
                <a:ea typeface="+mn-ea"/>
                <a:cs typeface="+mn-cs"/>
              </a:rPr>
              <a:t>proapoptotic</a:t>
            </a:r>
            <a:r>
              <a:rPr lang="en-US" sz="1200" i="1" kern="1200" dirty="0" smtClean="0">
                <a:solidFill>
                  <a:schemeClr val="tx1"/>
                </a:solidFill>
                <a:latin typeface="+mn-lt"/>
                <a:ea typeface="+mn-ea"/>
                <a:cs typeface="+mn-cs"/>
              </a:rPr>
              <a:t> Bcl-2 family members </a:t>
            </a:r>
            <a:r>
              <a:rPr lang="en-US" sz="1200" i="1" kern="1200" dirty="0" err="1" smtClean="0">
                <a:solidFill>
                  <a:schemeClr val="tx1"/>
                </a:solidFill>
                <a:latin typeface="+mn-lt"/>
                <a:ea typeface="+mn-ea"/>
                <a:cs typeface="+mn-cs"/>
              </a:rPr>
              <a:t>Bax</a:t>
            </a:r>
            <a:r>
              <a:rPr lang="en-US" sz="1200" i="1" kern="1200" dirty="0" smtClean="0">
                <a:solidFill>
                  <a:schemeClr val="tx1"/>
                </a:solidFill>
                <a:latin typeface="+mn-lt"/>
                <a:ea typeface="+mn-ea"/>
                <a:cs typeface="+mn-cs"/>
              </a:rPr>
              <a:t>, </a:t>
            </a:r>
            <a:r>
              <a:rPr lang="en-US" sz="1200" i="1" kern="1200" dirty="0" err="1" smtClean="0">
                <a:solidFill>
                  <a:schemeClr val="tx1"/>
                </a:solidFill>
                <a:latin typeface="+mn-lt"/>
                <a:ea typeface="+mn-ea"/>
                <a:cs typeface="+mn-cs"/>
              </a:rPr>
              <a:t>Bak</a:t>
            </a:r>
            <a:r>
              <a:rPr lang="en-US" sz="1200" i="1" kern="1200" dirty="0" smtClean="0">
                <a:solidFill>
                  <a:schemeClr val="tx1"/>
                </a:solidFill>
                <a:latin typeface="+mn-lt"/>
                <a:ea typeface="+mn-ea"/>
                <a:cs typeface="+mn-cs"/>
              </a:rPr>
              <a:t>, and BH3-only proteins are antagonized by </a:t>
            </a:r>
            <a:r>
              <a:rPr lang="en-US" sz="1200" i="1" kern="1200" dirty="0" err="1" smtClean="0">
                <a:solidFill>
                  <a:schemeClr val="tx1"/>
                </a:solidFill>
                <a:latin typeface="+mn-lt"/>
                <a:ea typeface="+mn-ea"/>
                <a:cs typeface="+mn-cs"/>
              </a:rPr>
              <a:t>antiapoptotic</a:t>
            </a:r>
            <a:r>
              <a:rPr lang="en-US" sz="1200" i="1" kern="1200" dirty="0" smtClean="0">
                <a:solidFill>
                  <a:schemeClr val="tx1"/>
                </a:solidFill>
                <a:latin typeface="+mn-lt"/>
                <a:ea typeface="+mn-ea"/>
                <a:cs typeface="+mn-cs"/>
              </a:rPr>
              <a:t> members such as Bcl-2. In response to an apoptotic stimulus, BH3-only members are activated by transcriptional </a:t>
            </a:r>
            <a:r>
              <a:rPr lang="en-US" sz="1200" i="1" kern="1200" dirty="0" err="1" smtClean="0">
                <a:solidFill>
                  <a:schemeClr val="tx1"/>
                </a:solidFill>
                <a:latin typeface="+mn-lt"/>
                <a:ea typeface="+mn-ea"/>
                <a:cs typeface="+mn-cs"/>
              </a:rPr>
              <a:t>upregulation</a:t>
            </a:r>
            <a:r>
              <a:rPr lang="en-US" sz="1200" i="1" kern="1200" dirty="0" smtClean="0">
                <a:solidFill>
                  <a:schemeClr val="tx1"/>
                </a:solidFill>
                <a:latin typeface="+mn-lt"/>
                <a:ea typeface="+mn-ea"/>
                <a:cs typeface="+mn-cs"/>
              </a:rPr>
              <a:t> (</a:t>
            </a:r>
            <a:r>
              <a:rPr lang="en-US" sz="1200" i="1" kern="1200" dirty="0" err="1" smtClean="0">
                <a:solidFill>
                  <a:schemeClr val="tx1"/>
                </a:solidFill>
                <a:latin typeface="+mn-lt"/>
                <a:ea typeface="+mn-ea"/>
                <a:cs typeface="+mn-cs"/>
              </a:rPr>
              <a:t>Bax</a:t>
            </a:r>
            <a:r>
              <a:rPr lang="en-US" sz="1200" i="1" kern="1200" dirty="0" smtClean="0">
                <a:solidFill>
                  <a:schemeClr val="tx1"/>
                </a:solidFill>
                <a:latin typeface="+mn-lt"/>
                <a:ea typeface="+mn-ea"/>
                <a:cs typeface="+mn-cs"/>
              </a:rPr>
              <a:t>, </a:t>
            </a:r>
            <a:r>
              <a:rPr lang="en-US" sz="1200" i="1" kern="1200" dirty="0" err="1" smtClean="0">
                <a:solidFill>
                  <a:schemeClr val="tx1"/>
                </a:solidFill>
                <a:latin typeface="+mn-lt"/>
                <a:ea typeface="+mn-ea"/>
                <a:cs typeface="+mn-cs"/>
              </a:rPr>
              <a:t>Noxa</a:t>
            </a:r>
            <a:r>
              <a:rPr lang="en-US" sz="1200" i="1" kern="1200" dirty="0" smtClean="0">
                <a:solidFill>
                  <a:schemeClr val="tx1"/>
                </a:solidFill>
                <a:latin typeface="+mn-lt"/>
                <a:ea typeface="+mn-ea"/>
                <a:cs typeface="+mn-cs"/>
              </a:rPr>
              <a:t>, Puma), </a:t>
            </a:r>
            <a:r>
              <a:rPr lang="en-US" sz="1200" i="1" kern="1200" dirty="0" err="1" smtClean="0">
                <a:solidFill>
                  <a:schemeClr val="tx1"/>
                </a:solidFill>
                <a:latin typeface="+mn-lt"/>
                <a:ea typeface="+mn-ea"/>
                <a:cs typeface="+mn-cs"/>
              </a:rPr>
              <a:t>subcellular</a:t>
            </a:r>
            <a:r>
              <a:rPr lang="en-US" sz="1200" i="1" kern="1200" dirty="0" smtClean="0">
                <a:solidFill>
                  <a:schemeClr val="tx1"/>
                </a:solidFill>
                <a:latin typeface="+mn-lt"/>
                <a:ea typeface="+mn-ea"/>
                <a:cs typeface="+mn-cs"/>
              </a:rPr>
              <a:t> </a:t>
            </a:r>
            <a:r>
              <a:rPr lang="en-US" sz="1200" i="1" kern="1200" dirty="0" err="1" smtClean="0">
                <a:solidFill>
                  <a:schemeClr val="tx1"/>
                </a:solidFill>
                <a:latin typeface="+mn-lt"/>
                <a:ea typeface="+mn-ea"/>
                <a:cs typeface="+mn-cs"/>
              </a:rPr>
              <a:t>relocalization</a:t>
            </a:r>
            <a:r>
              <a:rPr lang="en-US" sz="1200" i="1" kern="1200" dirty="0" smtClean="0">
                <a:solidFill>
                  <a:schemeClr val="tx1"/>
                </a:solidFill>
                <a:latin typeface="+mn-lt"/>
                <a:ea typeface="+mn-ea"/>
                <a:cs typeface="+mn-cs"/>
              </a:rPr>
              <a:t> (</a:t>
            </a:r>
            <a:r>
              <a:rPr lang="en-US" sz="1200" i="1" kern="1200" dirty="0" err="1" smtClean="0">
                <a:solidFill>
                  <a:schemeClr val="tx1"/>
                </a:solidFill>
                <a:latin typeface="+mn-lt"/>
                <a:ea typeface="+mn-ea"/>
                <a:cs typeface="+mn-cs"/>
              </a:rPr>
              <a:t>Bim</a:t>
            </a:r>
            <a:r>
              <a:rPr lang="en-US" sz="1200" i="1" kern="1200" dirty="0" smtClean="0">
                <a:solidFill>
                  <a:schemeClr val="tx1"/>
                </a:solidFill>
                <a:latin typeface="+mn-lt"/>
                <a:ea typeface="+mn-ea"/>
                <a:cs typeface="+mn-cs"/>
              </a:rPr>
              <a:t>, </a:t>
            </a:r>
            <a:r>
              <a:rPr lang="en-US" sz="1200" i="1" kern="1200" dirty="0" err="1" smtClean="0">
                <a:solidFill>
                  <a:schemeClr val="tx1"/>
                </a:solidFill>
                <a:latin typeface="+mn-lt"/>
                <a:ea typeface="+mn-ea"/>
                <a:cs typeface="+mn-cs"/>
              </a:rPr>
              <a:t>Bmf</a:t>
            </a:r>
            <a:r>
              <a:rPr lang="en-US" sz="1200" i="1" kern="1200" dirty="0" smtClean="0">
                <a:solidFill>
                  <a:schemeClr val="tx1"/>
                </a:solidFill>
                <a:latin typeface="+mn-lt"/>
                <a:ea typeface="+mn-ea"/>
                <a:cs typeface="+mn-cs"/>
              </a:rPr>
              <a:t>), </a:t>
            </a:r>
            <a:r>
              <a:rPr lang="en-US" sz="1200" i="1" kern="1200" dirty="0" err="1" smtClean="0">
                <a:solidFill>
                  <a:schemeClr val="tx1"/>
                </a:solidFill>
                <a:latin typeface="+mn-lt"/>
                <a:ea typeface="+mn-ea"/>
                <a:cs typeface="+mn-cs"/>
              </a:rPr>
              <a:t>dephosphorylation</a:t>
            </a:r>
            <a:r>
              <a:rPr lang="en-US" sz="1200" i="1" kern="1200" dirty="0" smtClean="0">
                <a:solidFill>
                  <a:schemeClr val="tx1"/>
                </a:solidFill>
                <a:latin typeface="+mn-lt"/>
                <a:ea typeface="+mn-ea"/>
                <a:cs typeface="+mn-cs"/>
              </a:rPr>
              <a:t> (Bad), or proteolysis (Bid). Activated BH3-only proteins prevent </a:t>
            </a:r>
            <a:r>
              <a:rPr lang="en-US" sz="1200" i="1" kern="1200" dirty="0" err="1" smtClean="0">
                <a:solidFill>
                  <a:schemeClr val="tx1"/>
                </a:solidFill>
                <a:latin typeface="+mn-lt"/>
                <a:ea typeface="+mn-ea"/>
                <a:cs typeface="+mn-cs"/>
              </a:rPr>
              <a:t>antiapoptotic</a:t>
            </a:r>
            <a:r>
              <a:rPr lang="en-US" sz="1200" i="1" kern="1200" dirty="0" smtClean="0">
                <a:solidFill>
                  <a:schemeClr val="tx1"/>
                </a:solidFill>
                <a:latin typeface="+mn-lt"/>
                <a:ea typeface="+mn-ea"/>
                <a:cs typeface="+mn-cs"/>
              </a:rPr>
              <a:t> Bcl-2 members from inhibiting </a:t>
            </a:r>
            <a:r>
              <a:rPr lang="en-US" sz="1200" i="1" kern="1200" dirty="0" err="1" smtClean="0">
                <a:solidFill>
                  <a:schemeClr val="tx1"/>
                </a:solidFill>
                <a:latin typeface="+mn-lt"/>
                <a:ea typeface="+mn-ea"/>
                <a:cs typeface="+mn-cs"/>
              </a:rPr>
              <a:t>proapoptotic</a:t>
            </a:r>
            <a:r>
              <a:rPr lang="en-US" sz="1200" i="1" kern="1200" dirty="0" smtClean="0">
                <a:solidFill>
                  <a:schemeClr val="tx1"/>
                </a:solidFill>
                <a:latin typeface="+mn-lt"/>
                <a:ea typeface="+mn-ea"/>
                <a:cs typeface="+mn-cs"/>
              </a:rPr>
              <a:t> members. In addition, they might directly induce a conformational change of </a:t>
            </a:r>
            <a:r>
              <a:rPr lang="en-US" sz="1200" i="1" kern="1200" dirty="0" err="1" smtClean="0">
                <a:solidFill>
                  <a:schemeClr val="tx1"/>
                </a:solidFill>
                <a:latin typeface="+mn-lt"/>
                <a:ea typeface="+mn-ea"/>
                <a:cs typeface="+mn-cs"/>
              </a:rPr>
              <a:t>Bax</a:t>
            </a:r>
            <a:r>
              <a:rPr lang="en-US" sz="1200" i="1" kern="1200" dirty="0" smtClean="0">
                <a:solidFill>
                  <a:schemeClr val="tx1"/>
                </a:solidFill>
                <a:latin typeface="+mn-lt"/>
                <a:ea typeface="+mn-ea"/>
                <a:cs typeface="+mn-cs"/>
              </a:rPr>
              <a:t> and </a:t>
            </a:r>
            <a:r>
              <a:rPr lang="en-US" sz="1200" i="1" kern="1200" dirty="0" err="1" smtClean="0">
                <a:solidFill>
                  <a:schemeClr val="tx1"/>
                </a:solidFill>
                <a:latin typeface="+mn-lt"/>
                <a:ea typeface="+mn-ea"/>
                <a:cs typeface="+mn-cs"/>
              </a:rPr>
              <a:t>Bak</a:t>
            </a:r>
            <a:r>
              <a:rPr lang="en-US" sz="1200" i="1" kern="1200" dirty="0" smtClean="0">
                <a:solidFill>
                  <a:schemeClr val="tx1"/>
                </a:solidFill>
                <a:latin typeface="+mn-lt"/>
                <a:ea typeface="+mn-ea"/>
                <a:cs typeface="+mn-cs"/>
              </a:rPr>
              <a:t> which subsequently </a:t>
            </a:r>
            <a:r>
              <a:rPr lang="en-US" sz="1200" i="1" kern="1200" dirty="0" err="1" smtClean="0">
                <a:solidFill>
                  <a:schemeClr val="tx1"/>
                </a:solidFill>
                <a:latin typeface="+mn-lt"/>
                <a:ea typeface="+mn-ea"/>
                <a:cs typeface="+mn-cs"/>
              </a:rPr>
              <a:t>oligomerize</a:t>
            </a:r>
            <a:r>
              <a:rPr lang="en-US" sz="1200" i="1" kern="1200" dirty="0" smtClean="0">
                <a:solidFill>
                  <a:schemeClr val="tx1"/>
                </a:solidFill>
                <a:latin typeface="+mn-lt"/>
                <a:ea typeface="+mn-ea"/>
                <a:cs typeface="+mn-cs"/>
              </a:rPr>
              <a:t> and insert into the mitochondrial membrane where they form pores either by themselves or by associating with the permeability transition pore complex. In consequence, </a:t>
            </a:r>
            <a:r>
              <a:rPr lang="en-US" sz="1200" i="1" kern="1200" dirty="0" err="1" smtClean="0">
                <a:solidFill>
                  <a:schemeClr val="tx1"/>
                </a:solidFill>
                <a:latin typeface="+mn-lt"/>
                <a:ea typeface="+mn-ea"/>
                <a:cs typeface="+mn-cs"/>
              </a:rPr>
              <a:t>proapoptotic</a:t>
            </a:r>
            <a:r>
              <a:rPr lang="en-US" sz="1200" i="1" kern="1200" dirty="0" smtClean="0">
                <a:solidFill>
                  <a:schemeClr val="tx1"/>
                </a:solidFill>
                <a:latin typeface="+mn-lt"/>
                <a:ea typeface="+mn-ea"/>
                <a:cs typeface="+mn-cs"/>
              </a:rPr>
              <a:t> factors are released from the inner mitochondrial membrane into the </a:t>
            </a:r>
            <a:r>
              <a:rPr lang="en-US" sz="1200" i="1" kern="1200" dirty="0" err="1" smtClean="0">
                <a:solidFill>
                  <a:schemeClr val="tx1"/>
                </a:solidFill>
                <a:latin typeface="+mn-lt"/>
                <a:ea typeface="+mn-ea"/>
                <a:cs typeface="+mn-cs"/>
              </a:rPr>
              <a:t>cytosol</a:t>
            </a:r>
            <a:r>
              <a:rPr lang="en-US" sz="1200" i="1" kern="1200" dirty="0" smtClean="0">
                <a:solidFill>
                  <a:schemeClr val="tx1"/>
                </a:solidFill>
                <a:latin typeface="+mn-lt"/>
                <a:ea typeface="+mn-ea"/>
                <a:cs typeface="+mn-cs"/>
              </a:rPr>
              <a:t>, such as </a:t>
            </a:r>
            <a:r>
              <a:rPr lang="en-US" sz="1200" i="1" kern="1200" dirty="0" err="1" smtClean="0">
                <a:solidFill>
                  <a:schemeClr val="tx1"/>
                </a:solidFill>
                <a:latin typeface="+mn-lt"/>
                <a:ea typeface="+mn-ea"/>
                <a:cs typeface="+mn-cs"/>
              </a:rPr>
              <a:t>cytochrome</a:t>
            </a:r>
            <a:r>
              <a:rPr lang="en-US" sz="1200" i="1" kern="1200" dirty="0" smtClean="0">
                <a:solidFill>
                  <a:schemeClr val="tx1"/>
                </a:solidFill>
                <a:latin typeface="+mn-lt"/>
                <a:ea typeface="+mn-ea"/>
                <a:cs typeface="+mn-cs"/>
              </a:rPr>
              <a:t> </a:t>
            </a:r>
            <a:r>
              <a:rPr lang="en-US" sz="1200" i="1" kern="1200" dirty="0" err="1" smtClean="0">
                <a:solidFill>
                  <a:schemeClr val="tx1"/>
                </a:solidFill>
                <a:latin typeface="+mn-lt"/>
                <a:ea typeface="+mn-ea"/>
                <a:cs typeface="+mn-cs"/>
              </a:rPr>
              <a:t>c</a:t>
            </a:r>
            <a:r>
              <a:rPr lang="en-US" sz="1200" i="1" kern="1200" dirty="0" smtClean="0">
                <a:solidFill>
                  <a:schemeClr val="tx1"/>
                </a:solidFill>
                <a:latin typeface="+mn-lt"/>
                <a:ea typeface="+mn-ea"/>
                <a:cs typeface="+mn-cs"/>
              </a:rPr>
              <a:t> which contributes to the formation of the </a:t>
            </a:r>
            <a:r>
              <a:rPr lang="en-US" sz="1200" i="1" kern="1200" dirty="0" err="1" smtClean="0">
                <a:solidFill>
                  <a:schemeClr val="tx1"/>
                </a:solidFill>
                <a:latin typeface="+mn-lt"/>
                <a:ea typeface="+mn-ea"/>
                <a:cs typeface="+mn-cs"/>
              </a:rPr>
              <a:t>apoptosome</a:t>
            </a:r>
            <a:r>
              <a:rPr lang="en-US" sz="1200" i="1" kern="1200" dirty="0" smtClean="0">
                <a:solidFill>
                  <a:schemeClr val="tx1"/>
                </a:solidFill>
                <a:latin typeface="+mn-lt"/>
                <a:ea typeface="+mn-ea"/>
                <a:cs typeface="+mn-cs"/>
              </a:rPr>
              <a:t> and the subsequent activation of the </a:t>
            </a:r>
            <a:r>
              <a:rPr lang="en-US" sz="1200" i="1" kern="1200" dirty="0" err="1" smtClean="0">
                <a:solidFill>
                  <a:schemeClr val="tx1"/>
                </a:solidFill>
                <a:latin typeface="+mn-lt"/>
                <a:ea typeface="+mn-ea"/>
                <a:cs typeface="+mn-cs"/>
              </a:rPr>
              <a:t>caspase</a:t>
            </a:r>
            <a:r>
              <a:rPr lang="en-US" sz="1200" i="1" kern="1200" dirty="0" smtClean="0">
                <a:solidFill>
                  <a:schemeClr val="tx1"/>
                </a:solidFill>
                <a:latin typeface="+mn-lt"/>
                <a:ea typeface="+mn-ea"/>
                <a:cs typeface="+mn-cs"/>
              </a:rPr>
              <a:t> cascade.</a:t>
            </a:r>
            <a:endParaRPr lang="en-US" sz="1200" kern="120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DC8C2F97-AE27-CC41-851A-F7A3DECF5A11}" type="slidenum">
              <a:rPr lang="en-US" smtClean="0"/>
              <a:pPr/>
              <a:t>19</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2C245A57-D457-6845-9695-7CF962EF6B2A}" type="datetimeFigureOut">
              <a:rPr lang="en-US" smtClean="0"/>
              <a:pPr/>
              <a:t>3/3/15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79CF4E-6249-9644-BE80-AC5B1288EF4D}"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C245A57-D457-6845-9695-7CF962EF6B2A}" type="datetimeFigureOut">
              <a:rPr lang="en-US" smtClean="0"/>
              <a:pPr/>
              <a:t>3/3/15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79CF4E-6249-9644-BE80-AC5B1288EF4D}"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C245A57-D457-6845-9695-7CF962EF6B2A}" type="datetimeFigureOut">
              <a:rPr lang="en-US" smtClean="0"/>
              <a:pPr/>
              <a:t>3/3/15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79CF4E-6249-9644-BE80-AC5B1288EF4D}"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C245A57-D457-6845-9695-7CF962EF6B2A}" type="datetimeFigureOut">
              <a:rPr lang="en-US" smtClean="0"/>
              <a:pPr/>
              <a:t>3/3/15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79CF4E-6249-9644-BE80-AC5B1288EF4D}"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C245A57-D457-6845-9695-7CF962EF6B2A}" type="datetimeFigureOut">
              <a:rPr lang="en-US" smtClean="0"/>
              <a:pPr/>
              <a:t>3/3/15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79CF4E-6249-9644-BE80-AC5B1288EF4D}"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2C245A57-D457-6845-9695-7CF962EF6B2A}" type="datetimeFigureOut">
              <a:rPr lang="en-US" smtClean="0"/>
              <a:pPr/>
              <a:t>3/3/15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779CF4E-6249-9644-BE80-AC5B1288EF4D}"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2C245A57-D457-6845-9695-7CF962EF6B2A}" type="datetimeFigureOut">
              <a:rPr lang="en-US" smtClean="0"/>
              <a:pPr/>
              <a:t>3/3/15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779CF4E-6249-9644-BE80-AC5B1288EF4D}"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2C245A57-D457-6845-9695-7CF962EF6B2A}" type="datetimeFigureOut">
              <a:rPr lang="en-US" smtClean="0"/>
              <a:pPr/>
              <a:t>3/3/15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779CF4E-6249-9644-BE80-AC5B1288EF4D}"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C245A57-D457-6845-9695-7CF962EF6B2A}" type="datetimeFigureOut">
              <a:rPr lang="en-US" smtClean="0"/>
              <a:pPr/>
              <a:t>3/3/15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779CF4E-6249-9644-BE80-AC5B1288EF4D}"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C245A57-D457-6845-9695-7CF962EF6B2A}" type="datetimeFigureOut">
              <a:rPr lang="en-US" smtClean="0"/>
              <a:pPr/>
              <a:t>3/3/15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779CF4E-6249-9644-BE80-AC5B1288EF4D}"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C245A57-D457-6845-9695-7CF962EF6B2A}" type="datetimeFigureOut">
              <a:rPr lang="en-US" smtClean="0"/>
              <a:pPr/>
              <a:t>3/3/15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779CF4E-6249-9644-BE80-AC5B1288EF4D}"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C245A57-D457-6845-9695-7CF962EF6B2A}" type="datetimeFigureOut">
              <a:rPr lang="en-US" smtClean="0"/>
              <a:pPr/>
              <a:t>3/3/15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779CF4E-6249-9644-BE80-AC5B1288EF4D}"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1" Type="http://schemas.openxmlformats.org/officeDocument/2006/relationships/slideLayout" Target="../slideLayouts/slideLayout7.xml"/><Relationship Id="rId2"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vmlDrawing" Target="../drawings/vmlDrawing1.vml"/><Relationship Id="rId2" Type="http://schemas.openxmlformats.org/officeDocument/2006/relationships/slideLayout" Target="../slideLayouts/slideLayout7.xml"/><Relationship Id="rId3" Type="http://schemas.openxmlformats.org/officeDocument/2006/relationships/oleObject" Target="../embeddings/Microsoft_Word_97_-_2004_Document1.doc"/></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4.png"/><Relationship Id="rId3"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6.png"/><Relationship Id="rId3" Type="http://schemas.openxmlformats.org/officeDocument/2006/relationships/image" Target="../media/image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 Id="rId3"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21.png"/><Relationship Id="rId1" Type="http://schemas.openxmlformats.org/officeDocument/2006/relationships/slideLayout" Target="../slideLayouts/slideLayout7.xml"/><Relationship Id="rId2" Type="http://schemas.openxmlformats.org/officeDocument/2006/relationships/image" Target="../media/image1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2.png"/><Relationship Id="rId3" Type="http://schemas.openxmlformats.org/officeDocument/2006/relationships/image" Target="../media/image2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3.png"/><Relationship Id="rId3" Type="http://schemas.openxmlformats.org/officeDocument/2006/relationships/image" Target="../media/image2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4.png"/><Relationship Id="rId3" Type="http://schemas.openxmlformats.org/officeDocument/2006/relationships/image" Target="../media/image2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5.png"/><Relationship Id="rId3" Type="http://schemas.openxmlformats.org/officeDocument/2006/relationships/image" Target="../media/image21.png"/></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1.png"/><Relationship Id="rId1" Type="http://schemas.openxmlformats.org/officeDocument/2006/relationships/slideLayout" Target="../slideLayouts/slideLayout7.xml"/><Relationship Id="rId2" Type="http://schemas.openxmlformats.org/officeDocument/2006/relationships/image" Target="../media/image2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8.png"/><Relationship Id="rId3" Type="http://schemas.openxmlformats.org/officeDocument/2006/relationships/image" Target="../media/image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9.png"/><Relationship Id="rId3" Type="http://schemas.openxmlformats.org/officeDocument/2006/relationships/image" Target="../media/image30.png"/></Relationships>
</file>

<file path=ppt/slides/_rels/slide33.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30.png"/><Relationship Id="rId1" Type="http://schemas.openxmlformats.org/officeDocument/2006/relationships/slideLayout" Target="../slideLayouts/slideLayout7.xml"/><Relationship Id="rId2" Type="http://schemas.openxmlformats.org/officeDocument/2006/relationships/image" Target="../media/image3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3.png"/><Relationship Id="rId3" Type="http://schemas.openxmlformats.org/officeDocument/2006/relationships/image" Target="../media/image3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4.png"/><Relationship Id="rId3" Type="http://schemas.openxmlformats.org/officeDocument/2006/relationships/image" Target="../media/image3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5.png"/><Relationship Id="rId3" Type="http://schemas.openxmlformats.org/officeDocument/2006/relationships/image" Target="../media/image30.png"/></Relationships>
</file>

<file path=ppt/slides/_rels/slide37.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7.png"/><Relationship Id="rId5" Type="http://schemas.openxmlformats.org/officeDocument/2006/relationships/image" Target="../media/image38.png"/><Relationship Id="rId1" Type="http://schemas.openxmlformats.org/officeDocument/2006/relationships/slideLayout" Target="../slideLayouts/slideLayout7.xml"/><Relationship Id="rId2" Type="http://schemas.openxmlformats.org/officeDocument/2006/relationships/image" Target="../media/image3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9.png"/><Relationship Id="rId3" Type="http://schemas.openxmlformats.org/officeDocument/2006/relationships/image" Target="../media/image4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png"/></Relationships>
</file>

<file path=ppt/slides/_rels/slide40.xml.rels><?xml version="1.0" encoding="UTF-8" standalone="yes"?>
<Relationships xmlns="http://schemas.openxmlformats.org/package/2006/relationships"><Relationship Id="rId3" Type="http://schemas.openxmlformats.org/officeDocument/2006/relationships/image" Target="../media/image42.png"/><Relationship Id="rId4" Type="http://schemas.openxmlformats.org/officeDocument/2006/relationships/image" Target="../media/image40.png"/><Relationship Id="rId1" Type="http://schemas.openxmlformats.org/officeDocument/2006/relationships/slideLayout" Target="../slideLayouts/slideLayout7.xml"/><Relationship Id="rId2" Type="http://schemas.openxmlformats.org/officeDocument/2006/relationships/image" Target="../media/image41.png"/></Relationships>
</file>

<file path=ppt/slides/_rels/slide41.xml.rels><?xml version="1.0" encoding="UTF-8" standalone="yes"?>
<Relationships xmlns="http://schemas.openxmlformats.org/package/2006/relationships"><Relationship Id="rId3" Type="http://schemas.openxmlformats.org/officeDocument/2006/relationships/image" Target="../media/image44.png"/><Relationship Id="rId4" Type="http://schemas.openxmlformats.org/officeDocument/2006/relationships/image" Target="../media/image40.png"/><Relationship Id="rId1" Type="http://schemas.openxmlformats.org/officeDocument/2006/relationships/slideLayout" Target="../slideLayouts/slideLayout7.xml"/><Relationship Id="rId2" Type="http://schemas.openxmlformats.org/officeDocument/2006/relationships/image" Target="../media/image4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46.png"/><Relationship Id="rId4" Type="http://schemas.openxmlformats.org/officeDocument/2006/relationships/image" Target="../media/image47.png"/><Relationship Id="rId1" Type="http://schemas.openxmlformats.org/officeDocument/2006/relationships/slideLayout" Target="../slideLayouts/slideLayout7.xml"/><Relationship Id="rId2" Type="http://schemas.openxmlformats.org/officeDocument/2006/relationships/image" Target="../media/image45.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8.png"/><Relationship Id="rId3" Type="http://schemas.openxmlformats.org/officeDocument/2006/relationships/image" Target="../media/image7.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50.png"/><Relationship Id="rId4" Type="http://schemas.openxmlformats.org/officeDocument/2006/relationships/image" Target="../media/image51.png"/><Relationship Id="rId1" Type="http://schemas.openxmlformats.org/officeDocument/2006/relationships/slideLayout" Target="../slideLayouts/slideLayout7.xml"/><Relationship Id="rId2" Type="http://schemas.openxmlformats.org/officeDocument/2006/relationships/image" Target="../media/image49.png"/></Relationships>
</file>

<file path=ppt/slides/_rels/slide47.xml.rels><?xml version="1.0" encoding="UTF-8" standalone="yes"?>
<Relationships xmlns="http://schemas.openxmlformats.org/package/2006/relationships"><Relationship Id="rId3" Type="http://schemas.openxmlformats.org/officeDocument/2006/relationships/image" Target="../media/image53.png"/><Relationship Id="rId4" Type="http://schemas.openxmlformats.org/officeDocument/2006/relationships/image" Target="../media/image54.png"/><Relationship Id="rId1" Type="http://schemas.openxmlformats.org/officeDocument/2006/relationships/slideLayout" Target="../slideLayouts/slideLayout7.xml"/><Relationship Id="rId2" Type="http://schemas.openxmlformats.org/officeDocument/2006/relationships/image" Target="../media/image52.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5.png"/><Relationship Id="rId3" Type="http://schemas.openxmlformats.org/officeDocument/2006/relationships/image" Target="../media/image56.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1" Type="http://schemas.openxmlformats.org/officeDocument/2006/relationships/slideLayout" Target="../slideLayouts/slideLayout7.xml"/><Relationship Id="rId2"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png"/><Relationship Id="rId3"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8.png"/><Relationship Id="rId3"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March 4</a:t>
            </a:r>
            <a:r>
              <a:rPr lang="en-US" baseline="30000" dirty="0" smtClean="0"/>
              <a:t>th</a:t>
            </a:r>
            <a:r>
              <a:rPr lang="en-US" dirty="0" smtClean="0"/>
              <a:t> </a:t>
            </a:r>
            <a:endParaRPr lang="en-US" dirty="0"/>
          </a:p>
        </p:txBody>
      </p:sp>
      <p:sp>
        <p:nvSpPr>
          <p:cNvPr id="3" name="Subtitle 2"/>
          <p:cNvSpPr>
            <a:spLocks noGrp="1"/>
          </p:cNvSpPr>
          <p:nvPr>
            <p:ph type="subTitle" idx="1"/>
          </p:nvPr>
        </p:nvSpPr>
        <p:spPr>
          <a:xfrm>
            <a:off x="1371600" y="3596274"/>
            <a:ext cx="6400800" cy="1752600"/>
          </a:xfrm>
        </p:spPr>
        <p:txBody>
          <a:bodyPr>
            <a:normAutofit fontScale="85000" lnSpcReduction="20000"/>
          </a:bodyPr>
          <a:lstStyle/>
          <a:p>
            <a:r>
              <a:rPr lang="en-US" dirty="0" smtClean="0"/>
              <a:t>Diagnosis of ALS</a:t>
            </a:r>
          </a:p>
          <a:p>
            <a:r>
              <a:rPr lang="en-US" dirty="0" smtClean="0"/>
              <a:t>Role of SOD1 in ALS</a:t>
            </a:r>
          </a:p>
          <a:p>
            <a:r>
              <a:rPr lang="en-US" dirty="0" smtClean="0"/>
              <a:t>Axonal Transport in ALS</a:t>
            </a:r>
          </a:p>
          <a:p>
            <a:r>
              <a:rPr lang="en-US" dirty="0" smtClean="0"/>
              <a:t>NMJ in ALS</a:t>
            </a:r>
          </a:p>
          <a:p>
            <a:endParaRPr lang="en-US"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9698" name="Text Box 2"/>
          <p:cNvSpPr txBox="1">
            <a:spLocks noChangeArrowheads="1"/>
          </p:cNvSpPr>
          <p:nvPr/>
        </p:nvSpPr>
        <p:spPr bwMode="auto">
          <a:xfrm>
            <a:off x="2590800" y="182563"/>
            <a:ext cx="4838700" cy="519112"/>
          </a:xfrm>
          <a:prstGeom prst="rect">
            <a:avLst/>
          </a:prstGeom>
          <a:noFill/>
          <a:ln w="9525">
            <a:noFill/>
            <a:miter lim="800000"/>
            <a:headEnd/>
            <a:tailEnd/>
          </a:ln>
        </p:spPr>
        <p:txBody>
          <a:bodyPr wrap="none">
            <a:prstTxWarp prst="textNoShape">
              <a:avLst/>
            </a:prstTxWarp>
            <a:spAutoFit/>
          </a:bodyPr>
          <a:lstStyle/>
          <a:p>
            <a:r>
              <a:rPr lang="en-US" sz="2800" b="1">
                <a:solidFill>
                  <a:srgbClr val="FF0000"/>
                </a:solidFill>
              </a:rPr>
              <a:t>Superoxide Dismutase 1 SOD1</a:t>
            </a:r>
          </a:p>
        </p:txBody>
      </p:sp>
      <p:sp>
        <p:nvSpPr>
          <p:cNvPr id="29699" name="Text Box 3"/>
          <p:cNvSpPr txBox="1">
            <a:spLocks noChangeArrowheads="1"/>
          </p:cNvSpPr>
          <p:nvPr/>
        </p:nvSpPr>
        <p:spPr bwMode="auto">
          <a:xfrm>
            <a:off x="152400" y="968375"/>
            <a:ext cx="8991600" cy="4185762"/>
          </a:xfrm>
          <a:prstGeom prst="rect">
            <a:avLst/>
          </a:prstGeom>
          <a:noFill/>
          <a:ln w="9525">
            <a:noFill/>
            <a:miter lim="800000"/>
            <a:headEnd/>
            <a:tailEnd/>
          </a:ln>
        </p:spPr>
        <p:txBody>
          <a:bodyPr>
            <a:prstTxWarp prst="textNoShape">
              <a:avLst/>
            </a:prstTxWarp>
            <a:spAutoFit/>
          </a:bodyPr>
          <a:lstStyle/>
          <a:p>
            <a:r>
              <a:rPr lang="en-US" dirty="0"/>
              <a:t>SOD1 is a ubiquitous mostly </a:t>
            </a:r>
            <a:r>
              <a:rPr lang="en-US" dirty="0" err="1"/>
              <a:t>cytosolic</a:t>
            </a:r>
            <a:r>
              <a:rPr lang="en-US" dirty="0"/>
              <a:t> protein</a:t>
            </a:r>
          </a:p>
          <a:p>
            <a:endParaRPr lang="en-US" dirty="0"/>
          </a:p>
          <a:p>
            <a:r>
              <a:rPr lang="en-US" dirty="0"/>
              <a:t>SOD1 is comprised of 153 </a:t>
            </a:r>
            <a:r>
              <a:rPr lang="en-US" dirty="0" err="1"/>
              <a:t>aa</a:t>
            </a:r>
            <a:r>
              <a:rPr lang="en-US" dirty="0"/>
              <a:t> with an approximate molecular weight of 16kDa and is an active </a:t>
            </a:r>
            <a:r>
              <a:rPr lang="en-US" dirty="0" err="1"/>
              <a:t>homodimer</a:t>
            </a:r>
            <a:endParaRPr lang="en-US" dirty="0"/>
          </a:p>
          <a:p>
            <a:endParaRPr lang="en-US" dirty="0"/>
          </a:p>
          <a:p>
            <a:r>
              <a:rPr lang="en-US" dirty="0"/>
              <a:t>Each of the two </a:t>
            </a:r>
            <a:r>
              <a:rPr lang="en-US" dirty="0" err="1"/>
              <a:t>dimers</a:t>
            </a:r>
            <a:r>
              <a:rPr lang="en-US" dirty="0"/>
              <a:t> of SOD1 binds a Cu</a:t>
            </a:r>
            <a:r>
              <a:rPr lang="en-US" baseline="30000" dirty="0"/>
              <a:t>++</a:t>
            </a:r>
            <a:r>
              <a:rPr lang="en-US" dirty="0"/>
              <a:t> and a Zn</a:t>
            </a:r>
            <a:r>
              <a:rPr lang="en-US" baseline="30000" dirty="0"/>
              <a:t>++</a:t>
            </a:r>
            <a:r>
              <a:rPr lang="en-US" dirty="0"/>
              <a:t> ion. The reduction of Cu</a:t>
            </a:r>
            <a:r>
              <a:rPr lang="en-US" baseline="30000" dirty="0"/>
              <a:t>++</a:t>
            </a:r>
            <a:r>
              <a:rPr lang="en-US" dirty="0"/>
              <a:t> to Cu</a:t>
            </a:r>
            <a:r>
              <a:rPr lang="en-US" baseline="30000" dirty="0"/>
              <a:t>+</a:t>
            </a:r>
            <a:r>
              <a:rPr lang="en-US" dirty="0"/>
              <a:t> is behind the mechanism of SOD1 in regulating the </a:t>
            </a:r>
            <a:r>
              <a:rPr lang="en-US" dirty="0" err="1"/>
              <a:t>dismutation</a:t>
            </a:r>
            <a:r>
              <a:rPr lang="en-US" dirty="0"/>
              <a:t>  of superoxide ion </a:t>
            </a:r>
            <a:r>
              <a:rPr lang="en-US" b="1" dirty="0"/>
              <a:t>O</a:t>
            </a:r>
            <a:r>
              <a:rPr lang="en-US" b="1" baseline="-25000" dirty="0"/>
              <a:t>2</a:t>
            </a:r>
            <a:r>
              <a:rPr lang="en-US" b="1" baseline="30000" dirty="0"/>
              <a:t>-.</a:t>
            </a:r>
            <a:r>
              <a:rPr lang="en-US" sz="2800" b="1" baseline="30000" dirty="0"/>
              <a:t> </a:t>
            </a:r>
            <a:r>
              <a:rPr lang="en-US" dirty="0"/>
              <a:t>into hydrogen peroxide </a:t>
            </a:r>
            <a:r>
              <a:rPr lang="en-US" b="1" dirty="0"/>
              <a:t>H</a:t>
            </a:r>
            <a:r>
              <a:rPr lang="en-US" b="1" baseline="-25000" dirty="0"/>
              <a:t>2</a:t>
            </a:r>
            <a:r>
              <a:rPr lang="en-US" b="1" dirty="0"/>
              <a:t>O</a:t>
            </a:r>
            <a:r>
              <a:rPr lang="en-US" b="1" baseline="-25000" dirty="0"/>
              <a:t>2</a:t>
            </a:r>
            <a:r>
              <a:rPr lang="en-US" sz="2800" b="1" baseline="30000" dirty="0"/>
              <a:t> </a:t>
            </a:r>
          </a:p>
          <a:p>
            <a:endParaRPr lang="en-US" sz="2800" b="1" baseline="30000" dirty="0"/>
          </a:p>
          <a:p>
            <a:r>
              <a:rPr lang="en-US" dirty="0">
                <a:solidFill>
                  <a:srgbClr val="000000"/>
                </a:solidFill>
              </a:rPr>
              <a:t>Cu</a:t>
            </a:r>
            <a:r>
              <a:rPr lang="en-US" baseline="30000" dirty="0">
                <a:solidFill>
                  <a:srgbClr val="000000"/>
                </a:solidFill>
              </a:rPr>
              <a:t>2+</a:t>
            </a:r>
            <a:r>
              <a:rPr lang="en-US" dirty="0">
                <a:solidFill>
                  <a:srgbClr val="000000"/>
                </a:solidFill>
              </a:rPr>
              <a:t> + O</a:t>
            </a:r>
            <a:r>
              <a:rPr lang="en-US" baseline="30000" dirty="0">
                <a:solidFill>
                  <a:srgbClr val="000000"/>
                </a:solidFill>
              </a:rPr>
              <a:t>2-· </a:t>
            </a:r>
            <a:r>
              <a:rPr lang="en-US" dirty="0">
                <a:solidFill>
                  <a:srgbClr val="000000"/>
                </a:solidFill>
              </a:rPr>
              <a:t>		</a:t>
            </a:r>
            <a:r>
              <a:rPr lang="en-US" dirty="0" smtClean="0">
                <a:solidFill>
                  <a:srgbClr val="000000"/>
                </a:solidFill>
              </a:rPr>
              <a:t>		Cu</a:t>
            </a:r>
            <a:r>
              <a:rPr lang="en-US" baseline="30000" dirty="0">
                <a:solidFill>
                  <a:srgbClr val="000000"/>
                </a:solidFill>
              </a:rPr>
              <a:t>+</a:t>
            </a:r>
            <a:r>
              <a:rPr lang="en-US" dirty="0">
                <a:solidFill>
                  <a:srgbClr val="000000"/>
                </a:solidFill>
              </a:rPr>
              <a:t> + O</a:t>
            </a:r>
            <a:r>
              <a:rPr lang="en-US" baseline="-25000" dirty="0">
                <a:solidFill>
                  <a:srgbClr val="000000"/>
                </a:solidFill>
              </a:rPr>
              <a:t>2</a:t>
            </a:r>
            <a:endParaRPr lang="en-US" dirty="0">
              <a:solidFill>
                <a:srgbClr val="000000"/>
              </a:solidFill>
            </a:endParaRPr>
          </a:p>
          <a:p>
            <a:r>
              <a:rPr lang="en-US" dirty="0">
                <a:solidFill>
                  <a:srgbClr val="000000"/>
                </a:solidFill>
              </a:rPr>
              <a:t>Cu</a:t>
            </a:r>
            <a:r>
              <a:rPr lang="en-US" baseline="30000" dirty="0">
                <a:solidFill>
                  <a:srgbClr val="000000"/>
                </a:solidFill>
              </a:rPr>
              <a:t>+</a:t>
            </a:r>
            <a:r>
              <a:rPr lang="en-US" dirty="0">
                <a:solidFill>
                  <a:srgbClr val="000000"/>
                </a:solidFill>
              </a:rPr>
              <a:t> + O</a:t>
            </a:r>
            <a:r>
              <a:rPr lang="en-US" baseline="30000" dirty="0">
                <a:solidFill>
                  <a:srgbClr val="000000"/>
                </a:solidFill>
              </a:rPr>
              <a:t>2-·</a:t>
            </a:r>
            <a:r>
              <a:rPr lang="en-US" dirty="0">
                <a:solidFill>
                  <a:srgbClr val="000000"/>
                </a:solidFill>
              </a:rPr>
              <a:t> + 2H</a:t>
            </a:r>
            <a:r>
              <a:rPr lang="en-US" baseline="30000" dirty="0">
                <a:solidFill>
                  <a:srgbClr val="000000"/>
                </a:solidFill>
              </a:rPr>
              <a:t>+</a:t>
            </a:r>
            <a:r>
              <a:rPr lang="en-US" dirty="0">
                <a:solidFill>
                  <a:srgbClr val="000000"/>
                </a:solidFill>
              </a:rPr>
              <a:t> 	</a:t>
            </a:r>
            <a:r>
              <a:rPr lang="en-US" dirty="0" smtClean="0">
                <a:solidFill>
                  <a:srgbClr val="000000"/>
                </a:solidFill>
              </a:rPr>
              <a:t>		Cu</a:t>
            </a:r>
            <a:r>
              <a:rPr lang="en-US" baseline="30000" dirty="0" smtClean="0">
                <a:solidFill>
                  <a:srgbClr val="000000"/>
                </a:solidFill>
              </a:rPr>
              <a:t>2</a:t>
            </a:r>
            <a:r>
              <a:rPr lang="en-US" baseline="30000" dirty="0">
                <a:solidFill>
                  <a:srgbClr val="000000"/>
                </a:solidFill>
              </a:rPr>
              <a:t>+</a:t>
            </a:r>
            <a:r>
              <a:rPr lang="en-US" dirty="0">
                <a:solidFill>
                  <a:srgbClr val="000000"/>
                </a:solidFill>
              </a:rPr>
              <a:t> + H</a:t>
            </a:r>
            <a:r>
              <a:rPr lang="en-US" baseline="-25000" dirty="0">
                <a:solidFill>
                  <a:srgbClr val="000000"/>
                </a:solidFill>
              </a:rPr>
              <a:t>2</a:t>
            </a:r>
            <a:r>
              <a:rPr lang="en-US" dirty="0">
                <a:solidFill>
                  <a:srgbClr val="000000"/>
                </a:solidFill>
              </a:rPr>
              <a:t>O</a:t>
            </a:r>
            <a:r>
              <a:rPr lang="en-US" baseline="-25000" dirty="0">
                <a:solidFill>
                  <a:srgbClr val="000000"/>
                </a:solidFill>
              </a:rPr>
              <a:t>2</a:t>
            </a:r>
            <a:endParaRPr lang="en-US" dirty="0">
              <a:solidFill>
                <a:srgbClr val="000000"/>
              </a:solidFill>
            </a:endParaRPr>
          </a:p>
          <a:p>
            <a:r>
              <a:rPr lang="en-US" dirty="0">
                <a:solidFill>
                  <a:srgbClr val="000000"/>
                </a:solidFill>
              </a:rPr>
              <a:t>2 O</a:t>
            </a:r>
            <a:r>
              <a:rPr lang="en-US" baseline="30000" dirty="0">
                <a:solidFill>
                  <a:srgbClr val="000000"/>
                </a:solidFill>
              </a:rPr>
              <a:t>2-· </a:t>
            </a:r>
            <a:r>
              <a:rPr lang="en-US" dirty="0">
                <a:solidFill>
                  <a:srgbClr val="000000"/>
                </a:solidFill>
              </a:rPr>
              <a:t>+ 2H</a:t>
            </a:r>
            <a:r>
              <a:rPr lang="en-US" baseline="30000" dirty="0">
                <a:solidFill>
                  <a:srgbClr val="000000"/>
                </a:solidFill>
              </a:rPr>
              <a:t>+</a:t>
            </a:r>
            <a:r>
              <a:rPr lang="en-US" dirty="0">
                <a:solidFill>
                  <a:srgbClr val="000000"/>
                </a:solidFill>
              </a:rPr>
              <a:t> 		</a:t>
            </a:r>
            <a:r>
              <a:rPr lang="en-US" dirty="0" smtClean="0">
                <a:solidFill>
                  <a:srgbClr val="000000"/>
                </a:solidFill>
              </a:rPr>
              <a:t>		H</a:t>
            </a:r>
            <a:r>
              <a:rPr lang="en-US" baseline="-25000" dirty="0" smtClean="0">
                <a:solidFill>
                  <a:srgbClr val="000000"/>
                </a:solidFill>
              </a:rPr>
              <a:t>2</a:t>
            </a:r>
            <a:r>
              <a:rPr lang="en-US" dirty="0" smtClean="0">
                <a:solidFill>
                  <a:srgbClr val="000000"/>
                </a:solidFill>
              </a:rPr>
              <a:t>O</a:t>
            </a:r>
            <a:r>
              <a:rPr lang="en-US" baseline="-25000" dirty="0" smtClean="0">
                <a:solidFill>
                  <a:srgbClr val="000000"/>
                </a:solidFill>
              </a:rPr>
              <a:t>2</a:t>
            </a:r>
            <a:r>
              <a:rPr lang="en-US" dirty="0" smtClean="0">
                <a:solidFill>
                  <a:srgbClr val="000000"/>
                </a:solidFill>
              </a:rPr>
              <a:t> </a:t>
            </a:r>
            <a:r>
              <a:rPr lang="en-US" dirty="0">
                <a:solidFill>
                  <a:srgbClr val="000000"/>
                </a:solidFill>
              </a:rPr>
              <a:t>+ O</a:t>
            </a:r>
            <a:r>
              <a:rPr lang="en-US" baseline="-25000" dirty="0">
                <a:solidFill>
                  <a:srgbClr val="000000"/>
                </a:solidFill>
              </a:rPr>
              <a:t>2</a:t>
            </a:r>
          </a:p>
          <a:p>
            <a:endParaRPr lang="en-US" baseline="-25000" dirty="0">
              <a:solidFill>
                <a:srgbClr val="000000"/>
              </a:solidFill>
            </a:endParaRPr>
          </a:p>
          <a:p>
            <a:r>
              <a:rPr lang="en-US" dirty="0"/>
              <a:t>A </a:t>
            </a:r>
            <a:r>
              <a:rPr lang="en-US" dirty="0" err="1"/>
              <a:t>catalase</a:t>
            </a:r>
            <a:r>
              <a:rPr lang="en-US" dirty="0"/>
              <a:t> will subsequently reduce hydrogen peroxide to water.</a:t>
            </a:r>
            <a:endParaRPr lang="en-US" baseline="-25000" dirty="0">
              <a:solidFill>
                <a:srgbClr val="000000"/>
              </a:solidFill>
            </a:endParaRPr>
          </a:p>
          <a:p>
            <a:endParaRPr lang="en-US" dirty="0">
              <a:solidFill>
                <a:srgbClr val="000000"/>
              </a:solidFill>
            </a:endParaRPr>
          </a:p>
        </p:txBody>
      </p:sp>
      <p:sp>
        <p:nvSpPr>
          <p:cNvPr id="29700" name="Line 9"/>
          <p:cNvSpPr>
            <a:spLocks noChangeShapeType="1"/>
          </p:cNvSpPr>
          <p:nvPr/>
        </p:nvSpPr>
        <p:spPr bwMode="auto">
          <a:xfrm>
            <a:off x="1658045" y="3686731"/>
            <a:ext cx="1066800" cy="0"/>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n-US"/>
          </a:p>
        </p:txBody>
      </p:sp>
      <p:sp>
        <p:nvSpPr>
          <p:cNvPr id="29701" name="Line 10"/>
          <p:cNvSpPr>
            <a:spLocks noChangeShapeType="1"/>
          </p:cNvSpPr>
          <p:nvPr/>
        </p:nvSpPr>
        <p:spPr bwMode="auto">
          <a:xfrm>
            <a:off x="1781359" y="3946168"/>
            <a:ext cx="1066800" cy="0"/>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n-US"/>
          </a:p>
        </p:txBody>
      </p:sp>
      <p:sp>
        <p:nvSpPr>
          <p:cNvPr id="29702" name="Line 11"/>
          <p:cNvSpPr>
            <a:spLocks noChangeShapeType="1"/>
          </p:cNvSpPr>
          <p:nvPr/>
        </p:nvSpPr>
        <p:spPr bwMode="auto">
          <a:xfrm>
            <a:off x="1658045" y="4246566"/>
            <a:ext cx="1066800" cy="0"/>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n-US"/>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0722" name="Rectangle 2"/>
          <p:cNvSpPr>
            <a:spLocks noChangeArrowheads="1"/>
          </p:cNvSpPr>
          <p:nvPr/>
        </p:nvSpPr>
        <p:spPr bwMode="auto">
          <a:xfrm>
            <a:off x="1600200" y="2682875"/>
            <a:ext cx="184150" cy="290513"/>
          </a:xfrm>
          <a:prstGeom prst="rect">
            <a:avLst/>
          </a:prstGeom>
          <a:noFill/>
          <a:ln w="9525">
            <a:noFill/>
            <a:miter lim="800000"/>
            <a:headEnd/>
            <a:tailEnd/>
          </a:ln>
        </p:spPr>
        <p:txBody>
          <a:bodyPr wrap="none">
            <a:prstTxWarp prst="textNoShape">
              <a:avLst/>
            </a:prstTxWarp>
            <a:spAutoFit/>
          </a:bodyPr>
          <a:lstStyle/>
          <a:p>
            <a:endParaRPr lang="en-US" sz="1300">
              <a:solidFill>
                <a:srgbClr val="000000"/>
              </a:solidFill>
              <a:latin typeface="Lucida Grande" pitchFamily="-103" charset="0"/>
            </a:endParaRPr>
          </a:p>
        </p:txBody>
      </p:sp>
      <p:pic>
        <p:nvPicPr>
          <p:cNvPr id="30723" name="Picture 3"/>
          <p:cNvPicPr>
            <a:picLocks noChangeAspect="1" noChangeArrowheads="1"/>
          </p:cNvPicPr>
          <p:nvPr/>
        </p:nvPicPr>
        <p:blipFill>
          <a:blip r:embed="rId2"/>
          <a:srcRect/>
          <a:stretch>
            <a:fillRect/>
          </a:stretch>
        </p:blipFill>
        <p:spPr bwMode="auto">
          <a:xfrm>
            <a:off x="609600" y="1219200"/>
            <a:ext cx="2752725" cy="3733800"/>
          </a:xfrm>
          <a:prstGeom prst="rect">
            <a:avLst/>
          </a:prstGeom>
          <a:noFill/>
          <a:ln w="9525">
            <a:noFill/>
            <a:miter lim="800000"/>
            <a:headEnd/>
            <a:tailEnd/>
          </a:ln>
        </p:spPr>
      </p:pic>
      <p:pic>
        <p:nvPicPr>
          <p:cNvPr id="30724" name="Picture 4"/>
          <p:cNvPicPr>
            <a:picLocks noChangeAspect="1" noChangeArrowheads="1"/>
          </p:cNvPicPr>
          <p:nvPr/>
        </p:nvPicPr>
        <p:blipFill>
          <a:blip r:embed="rId3"/>
          <a:srcRect/>
          <a:stretch>
            <a:fillRect/>
          </a:stretch>
        </p:blipFill>
        <p:spPr bwMode="auto">
          <a:xfrm>
            <a:off x="4572000" y="1143000"/>
            <a:ext cx="3903663" cy="2220913"/>
          </a:xfrm>
          <a:prstGeom prst="rect">
            <a:avLst/>
          </a:prstGeom>
          <a:noFill/>
          <a:ln w="9525">
            <a:noFill/>
            <a:miter lim="800000"/>
            <a:headEnd/>
            <a:tailEnd/>
          </a:ln>
        </p:spPr>
      </p:pic>
      <p:pic>
        <p:nvPicPr>
          <p:cNvPr id="30725" name="Picture 6"/>
          <p:cNvPicPr>
            <a:picLocks noChangeAspect="1" noChangeArrowheads="1"/>
          </p:cNvPicPr>
          <p:nvPr/>
        </p:nvPicPr>
        <p:blipFill>
          <a:blip r:embed="rId4"/>
          <a:srcRect/>
          <a:stretch>
            <a:fillRect/>
          </a:stretch>
        </p:blipFill>
        <p:spPr bwMode="auto">
          <a:xfrm>
            <a:off x="4114800" y="3962400"/>
            <a:ext cx="4495800" cy="2451100"/>
          </a:xfrm>
          <a:prstGeom prst="rect">
            <a:avLst/>
          </a:prstGeom>
          <a:noFill/>
          <a:ln w="9525">
            <a:noFill/>
            <a:miter lim="800000"/>
            <a:headEnd/>
            <a:tailEnd/>
          </a:ln>
        </p:spPr>
      </p:pic>
      <p:sp>
        <p:nvSpPr>
          <p:cNvPr id="30726" name="Text Box 7"/>
          <p:cNvSpPr txBox="1">
            <a:spLocks noChangeArrowheads="1"/>
          </p:cNvSpPr>
          <p:nvPr/>
        </p:nvSpPr>
        <p:spPr bwMode="auto">
          <a:xfrm>
            <a:off x="1295400" y="242888"/>
            <a:ext cx="6746875" cy="519112"/>
          </a:xfrm>
          <a:prstGeom prst="rect">
            <a:avLst/>
          </a:prstGeom>
          <a:noFill/>
          <a:ln w="9525">
            <a:noFill/>
            <a:miter lim="800000"/>
            <a:headEnd/>
            <a:tailEnd/>
          </a:ln>
        </p:spPr>
        <p:txBody>
          <a:bodyPr wrap="none">
            <a:prstTxWarp prst="textNoShape">
              <a:avLst/>
            </a:prstTxWarp>
            <a:spAutoFit/>
          </a:bodyPr>
          <a:lstStyle/>
          <a:p>
            <a:r>
              <a:rPr lang="en-US" sz="2800" b="1">
                <a:solidFill>
                  <a:srgbClr val="FF0000"/>
                </a:solidFill>
              </a:rPr>
              <a:t>SOD1 structure: the functional homodimer</a:t>
            </a: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1747" name="Text Box 2"/>
          <p:cNvSpPr txBox="1">
            <a:spLocks noChangeArrowheads="1"/>
          </p:cNvSpPr>
          <p:nvPr/>
        </p:nvSpPr>
        <p:spPr bwMode="auto">
          <a:xfrm>
            <a:off x="838200" y="242888"/>
            <a:ext cx="7497763" cy="519112"/>
          </a:xfrm>
          <a:prstGeom prst="rect">
            <a:avLst/>
          </a:prstGeom>
          <a:noFill/>
          <a:ln w="9525">
            <a:noFill/>
            <a:miter lim="800000"/>
            <a:headEnd/>
            <a:tailEnd/>
          </a:ln>
        </p:spPr>
        <p:txBody>
          <a:bodyPr wrap="none">
            <a:prstTxWarp prst="textNoShape">
              <a:avLst/>
            </a:prstTxWarp>
            <a:spAutoFit/>
          </a:bodyPr>
          <a:lstStyle/>
          <a:p>
            <a:r>
              <a:rPr lang="en-US" sz="2800" b="1">
                <a:solidFill>
                  <a:srgbClr val="FF0000"/>
                </a:solidFill>
              </a:rPr>
              <a:t>Most common mutations in SOD1 related FALS</a:t>
            </a:r>
          </a:p>
        </p:txBody>
      </p:sp>
      <p:graphicFrame>
        <p:nvGraphicFramePr>
          <p:cNvPr id="31746" name="Object 2"/>
          <p:cNvGraphicFramePr>
            <a:graphicFrameLocks noChangeAspect="1"/>
          </p:cNvGraphicFramePr>
          <p:nvPr/>
        </p:nvGraphicFramePr>
        <p:xfrm>
          <a:off x="1144588" y="1066800"/>
          <a:ext cx="7691437" cy="5559425"/>
        </p:xfrm>
        <a:graphic>
          <a:graphicData uri="http://schemas.openxmlformats.org/presentationml/2006/ole">
            <p:oleObj spid="_x0000_s129026" name="Document" r:id="rId3" imgW="6311900" imgH="4965700" progId="Word.Document.8">
              <p:embed/>
            </p:oleObj>
          </a:graphicData>
        </a:graphic>
      </p:graphicFrame>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2770" name="Text Box 2"/>
          <p:cNvSpPr txBox="1">
            <a:spLocks noChangeArrowheads="1"/>
          </p:cNvSpPr>
          <p:nvPr/>
        </p:nvSpPr>
        <p:spPr bwMode="auto">
          <a:xfrm>
            <a:off x="3354388" y="182563"/>
            <a:ext cx="2755900" cy="519112"/>
          </a:xfrm>
          <a:prstGeom prst="rect">
            <a:avLst/>
          </a:prstGeom>
          <a:noFill/>
          <a:ln w="9525">
            <a:noFill/>
            <a:miter lim="800000"/>
            <a:headEnd/>
            <a:tailEnd/>
          </a:ln>
        </p:spPr>
        <p:txBody>
          <a:bodyPr wrap="none">
            <a:prstTxWarp prst="textNoShape">
              <a:avLst/>
            </a:prstTxWarp>
            <a:spAutoFit/>
          </a:bodyPr>
          <a:lstStyle/>
          <a:p>
            <a:r>
              <a:rPr lang="en-US" sz="2800" b="1">
                <a:solidFill>
                  <a:srgbClr val="FF0000"/>
                </a:solidFill>
              </a:rPr>
              <a:t>SOD1 and FALS</a:t>
            </a:r>
          </a:p>
        </p:txBody>
      </p:sp>
      <p:sp>
        <p:nvSpPr>
          <p:cNvPr id="32771" name="Text Box 3"/>
          <p:cNvSpPr txBox="1">
            <a:spLocks noChangeArrowheads="1"/>
          </p:cNvSpPr>
          <p:nvPr/>
        </p:nvSpPr>
        <p:spPr bwMode="auto">
          <a:xfrm>
            <a:off x="212725" y="1127125"/>
            <a:ext cx="8550275" cy="5568950"/>
          </a:xfrm>
          <a:prstGeom prst="rect">
            <a:avLst/>
          </a:prstGeom>
          <a:noFill/>
          <a:ln w="9525">
            <a:noFill/>
            <a:miter lim="800000"/>
            <a:headEnd/>
            <a:tailEnd/>
          </a:ln>
        </p:spPr>
        <p:txBody>
          <a:bodyPr>
            <a:prstTxWarp prst="textNoShape">
              <a:avLst/>
            </a:prstTxWarp>
            <a:spAutoFit/>
          </a:bodyPr>
          <a:lstStyle/>
          <a:p>
            <a:r>
              <a:rPr lang="en-US"/>
              <a:t>-More than 125 mutations have been found on the SOD1 gene, 114 are related to ALS, most of them are missense mutations, only 12 are nonsense mutations or deletion mutants.</a:t>
            </a:r>
          </a:p>
          <a:p>
            <a:endParaRPr lang="en-US"/>
          </a:p>
          <a:p>
            <a:r>
              <a:rPr lang="en-US"/>
              <a:t>-Most mutations reduce dismutation activity, however others retain full dismutase activity, still are related to the disease. Moreover, there is NO CLEAR CORRELATION between enzyme activity and progression of the disease. </a:t>
            </a:r>
          </a:p>
          <a:p>
            <a:endParaRPr lang="en-US"/>
          </a:p>
          <a:p>
            <a:r>
              <a:rPr lang="en-US"/>
              <a:t>-In addition, in animal models, gene KO for SOD1 does not cause motorneuron disease, whereas overexpression of SOD1 does. </a:t>
            </a:r>
          </a:p>
          <a:p>
            <a:endParaRPr lang="en-US"/>
          </a:p>
          <a:p>
            <a:endParaRPr lang="en-US"/>
          </a:p>
          <a:p>
            <a:r>
              <a:rPr lang="en-US"/>
              <a:t>In this respect, the simple manipulation of SOD1 dismutase activity </a:t>
            </a:r>
            <a:r>
              <a:rPr lang="en-US" b="1"/>
              <a:t>IS NOT</a:t>
            </a:r>
            <a:r>
              <a:rPr lang="en-US"/>
              <a:t> necessarily behind ALS/motorneuron disease.</a:t>
            </a: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33794" name="Picture 1"/>
          <p:cNvPicPr>
            <a:picLocks noChangeAspect="1"/>
          </p:cNvPicPr>
          <p:nvPr/>
        </p:nvPicPr>
        <p:blipFill>
          <a:blip r:embed="rId2"/>
          <a:srcRect/>
          <a:stretch>
            <a:fillRect/>
          </a:stretch>
        </p:blipFill>
        <p:spPr bwMode="auto">
          <a:xfrm>
            <a:off x="1282700" y="2286000"/>
            <a:ext cx="7016750" cy="2438400"/>
          </a:xfrm>
          <a:prstGeom prst="rect">
            <a:avLst/>
          </a:prstGeom>
          <a:noFill/>
          <a:ln w="9525">
            <a:noFill/>
            <a:miter lim="800000"/>
            <a:headEnd/>
            <a:tailEnd/>
          </a:ln>
        </p:spPr>
      </p:pic>
      <p:sp>
        <p:nvSpPr>
          <p:cNvPr id="33795" name="TextBox 2"/>
          <p:cNvSpPr txBox="1">
            <a:spLocks noChangeArrowheads="1"/>
          </p:cNvSpPr>
          <p:nvPr/>
        </p:nvSpPr>
        <p:spPr bwMode="auto">
          <a:xfrm>
            <a:off x="304800" y="609600"/>
            <a:ext cx="8763000" cy="1015663"/>
          </a:xfrm>
          <a:prstGeom prst="rect">
            <a:avLst/>
          </a:prstGeom>
          <a:noFill/>
          <a:ln w="9525">
            <a:noFill/>
            <a:miter lim="800000"/>
            <a:headEnd/>
            <a:tailEnd/>
          </a:ln>
        </p:spPr>
        <p:txBody>
          <a:bodyPr>
            <a:prstTxWarp prst="textNoShape">
              <a:avLst/>
            </a:prstTxWarp>
            <a:spAutoFit/>
          </a:bodyPr>
          <a:lstStyle/>
          <a:p>
            <a:pPr algn="ctr"/>
            <a:r>
              <a:rPr lang="en-US" sz="3000" b="1" dirty="0">
                <a:solidFill>
                  <a:srgbClr val="FF0000"/>
                </a:solidFill>
              </a:rPr>
              <a:t>SOD1 </a:t>
            </a:r>
            <a:r>
              <a:rPr lang="en-US" sz="3000" b="1" dirty="0" err="1">
                <a:solidFill>
                  <a:srgbClr val="FF0000"/>
                </a:solidFill>
              </a:rPr>
              <a:t>misfolds</a:t>
            </a:r>
            <a:r>
              <a:rPr lang="en-US" sz="3000" b="1" dirty="0">
                <a:solidFill>
                  <a:srgbClr val="FF0000"/>
                </a:solidFill>
              </a:rPr>
              <a:t> and aggregates in FALS SOD1A4V </a:t>
            </a:r>
            <a:r>
              <a:rPr lang="en-US" sz="3000" b="1" dirty="0" err="1">
                <a:solidFill>
                  <a:srgbClr val="FF0000"/>
                </a:solidFill>
              </a:rPr>
              <a:t>motorneurons</a:t>
            </a:r>
            <a:endParaRPr lang="en-US" sz="3000" b="1" dirty="0">
              <a:solidFill>
                <a:srgbClr val="FF0000"/>
              </a:solidFill>
            </a:endParaRPr>
          </a:p>
        </p:txBody>
      </p:sp>
      <p:pic>
        <p:nvPicPr>
          <p:cNvPr id="33796" name="Picture 3"/>
          <p:cNvPicPr>
            <a:picLocks noChangeAspect="1"/>
          </p:cNvPicPr>
          <p:nvPr/>
        </p:nvPicPr>
        <p:blipFill>
          <a:blip r:embed="rId3"/>
          <a:srcRect/>
          <a:stretch>
            <a:fillRect/>
          </a:stretch>
        </p:blipFill>
        <p:spPr bwMode="auto">
          <a:xfrm>
            <a:off x="76200" y="5842000"/>
            <a:ext cx="8878888" cy="177800"/>
          </a:xfrm>
          <a:prstGeom prst="rect">
            <a:avLst/>
          </a:prstGeom>
          <a:noFill/>
          <a:ln w="9525">
            <a:noFill/>
            <a:miter lim="800000"/>
            <a:headEnd/>
            <a:tailEnd/>
          </a:ln>
        </p:spPr>
      </p:pic>
      <p:sp>
        <p:nvSpPr>
          <p:cNvPr id="33797" name="TextBox 4"/>
          <p:cNvSpPr txBox="1">
            <a:spLocks noChangeArrowheads="1"/>
          </p:cNvSpPr>
          <p:nvPr/>
        </p:nvSpPr>
        <p:spPr bwMode="auto">
          <a:xfrm>
            <a:off x="1908175" y="2057400"/>
            <a:ext cx="1063625" cy="369888"/>
          </a:xfrm>
          <a:prstGeom prst="rect">
            <a:avLst/>
          </a:prstGeom>
          <a:noFill/>
          <a:ln w="9525">
            <a:noFill/>
            <a:miter lim="800000"/>
            <a:headEnd/>
            <a:tailEnd/>
          </a:ln>
        </p:spPr>
        <p:txBody>
          <a:bodyPr wrap="none">
            <a:prstTxWarp prst="textNoShape">
              <a:avLst/>
            </a:prstTxWarp>
            <a:spAutoFit/>
          </a:bodyPr>
          <a:lstStyle/>
          <a:p>
            <a:r>
              <a:rPr lang="en-US" sz="1800" b="1"/>
              <a:t>SEDI Ab</a:t>
            </a:r>
          </a:p>
        </p:txBody>
      </p:sp>
      <p:sp>
        <p:nvSpPr>
          <p:cNvPr id="33798" name="TextBox 5"/>
          <p:cNvSpPr txBox="1">
            <a:spLocks noChangeArrowheads="1"/>
          </p:cNvSpPr>
          <p:nvPr/>
        </p:nvSpPr>
        <p:spPr bwMode="auto">
          <a:xfrm>
            <a:off x="3657600" y="2068513"/>
            <a:ext cx="2225675" cy="369887"/>
          </a:xfrm>
          <a:prstGeom prst="rect">
            <a:avLst/>
          </a:prstGeom>
          <a:noFill/>
          <a:ln w="9525">
            <a:noFill/>
            <a:miter lim="800000"/>
            <a:headEnd/>
            <a:tailEnd/>
          </a:ln>
        </p:spPr>
        <p:txBody>
          <a:bodyPr wrap="none">
            <a:prstTxWarp prst="textNoShape">
              <a:avLst/>
            </a:prstTxWarp>
            <a:spAutoFit/>
          </a:bodyPr>
          <a:lstStyle/>
          <a:p>
            <a:r>
              <a:rPr lang="en-US" sz="1800" b="1"/>
              <a:t>SEDI-reactive SOD1</a:t>
            </a:r>
          </a:p>
        </p:txBody>
      </p:sp>
      <p:sp>
        <p:nvSpPr>
          <p:cNvPr id="33799" name="TextBox 6"/>
          <p:cNvSpPr txBox="1">
            <a:spLocks noChangeArrowheads="1"/>
          </p:cNvSpPr>
          <p:nvPr/>
        </p:nvSpPr>
        <p:spPr bwMode="auto">
          <a:xfrm>
            <a:off x="6781800" y="2068513"/>
            <a:ext cx="774700" cy="369887"/>
          </a:xfrm>
          <a:prstGeom prst="rect">
            <a:avLst/>
          </a:prstGeom>
          <a:noFill/>
          <a:ln w="9525">
            <a:noFill/>
            <a:miter lim="800000"/>
            <a:headEnd/>
            <a:tailEnd/>
          </a:ln>
        </p:spPr>
        <p:txBody>
          <a:bodyPr wrap="none">
            <a:prstTxWarp prst="textNoShape">
              <a:avLst/>
            </a:prstTxWarp>
            <a:spAutoFit/>
          </a:bodyPr>
          <a:lstStyle/>
          <a:p>
            <a:r>
              <a:rPr lang="en-US" sz="1800" b="1"/>
              <a:t>SOD1</a:t>
            </a: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4818" name="Text Box 2"/>
          <p:cNvSpPr txBox="1">
            <a:spLocks noChangeArrowheads="1"/>
          </p:cNvSpPr>
          <p:nvPr/>
        </p:nvSpPr>
        <p:spPr bwMode="auto">
          <a:xfrm>
            <a:off x="2422525" y="2498725"/>
            <a:ext cx="184150" cy="457200"/>
          </a:xfrm>
          <a:prstGeom prst="rect">
            <a:avLst/>
          </a:prstGeom>
          <a:noFill/>
          <a:ln w="9525">
            <a:noFill/>
            <a:miter lim="800000"/>
            <a:headEnd/>
            <a:tailEnd/>
          </a:ln>
        </p:spPr>
        <p:txBody>
          <a:bodyPr wrap="none">
            <a:prstTxWarp prst="textNoShape">
              <a:avLst/>
            </a:prstTxWarp>
            <a:spAutoFit/>
          </a:bodyPr>
          <a:lstStyle/>
          <a:p>
            <a:endParaRPr lang="en-US"/>
          </a:p>
        </p:txBody>
      </p:sp>
      <p:sp>
        <p:nvSpPr>
          <p:cNvPr id="34819" name="Text Box 3"/>
          <p:cNvSpPr txBox="1">
            <a:spLocks noChangeArrowheads="1"/>
          </p:cNvSpPr>
          <p:nvPr/>
        </p:nvSpPr>
        <p:spPr bwMode="auto">
          <a:xfrm>
            <a:off x="669925" y="1736725"/>
            <a:ext cx="184150" cy="457200"/>
          </a:xfrm>
          <a:prstGeom prst="rect">
            <a:avLst/>
          </a:prstGeom>
          <a:noFill/>
          <a:ln w="9525">
            <a:noFill/>
            <a:miter lim="800000"/>
            <a:headEnd/>
            <a:tailEnd/>
          </a:ln>
        </p:spPr>
        <p:txBody>
          <a:bodyPr wrap="none">
            <a:prstTxWarp prst="textNoShape">
              <a:avLst/>
            </a:prstTxWarp>
            <a:spAutoFit/>
          </a:bodyPr>
          <a:lstStyle/>
          <a:p>
            <a:endParaRPr lang="en-US"/>
          </a:p>
        </p:txBody>
      </p:sp>
      <p:sp>
        <p:nvSpPr>
          <p:cNvPr id="34820" name="Text Box 4"/>
          <p:cNvSpPr txBox="1">
            <a:spLocks noChangeArrowheads="1"/>
          </p:cNvSpPr>
          <p:nvPr/>
        </p:nvSpPr>
        <p:spPr bwMode="auto">
          <a:xfrm>
            <a:off x="1332830" y="193365"/>
            <a:ext cx="6606496" cy="584776"/>
          </a:xfrm>
          <a:prstGeom prst="rect">
            <a:avLst/>
          </a:prstGeom>
          <a:noFill/>
          <a:ln w="9525">
            <a:noFill/>
            <a:miter lim="800000"/>
            <a:headEnd/>
            <a:tailEnd/>
          </a:ln>
        </p:spPr>
        <p:txBody>
          <a:bodyPr wrap="none">
            <a:prstTxWarp prst="textNoShape">
              <a:avLst/>
            </a:prstTxWarp>
            <a:spAutoFit/>
          </a:bodyPr>
          <a:lstStyle/>
          <a:p>
            <a:r>
              <a:rPr lang="en-US" sz="3200" b="1" dirty="0">
                <a:solidFill>
                  <a:srgbClr val="FF0000"/>
                </a:solidFill>
              </a:rPr>
              <a:t>Possible roles of mutant SOD1 in FALS</a:t>
            </a:r>
          </a:p>
        </p:txBody>
      </p:sp>
      <p:sp>
        <p:nvSpPr>
          <p:cNvPr id="34821" name="Text Box 5"/>
          <p:cNvSpPr txBox="1">
            <a:spLocks noChangeArrowheads="1"/>
          </p:cNvSpPr>
          <p:nvPr/>
        </p:nvSpPr>
        <p:spPr bwMode="auto">
          <a:xfrm>
            <a:off x="136525" y="1344613"/>
            <a:ext cx="8931275" cy="4446587"/>
          </a:xfrm>
          <a:prstGeom prst="rect">
            <a:avLst/>
          </a:prstGeom>
          <a:noFill/>
          <a:ln w="9525">
            <a:noFill/>
            <a:miter lim="800000"/>
            <a:headEnd/>
            <a:tailEnd/>
          </a:ln>
        </p:spPr>
        <p:txBody>
          <a:bodyPr>
            <a:prstTxWarp prst="textNoShape">
              <a:avLst/>
            </a:prstTxWarp>
            <a:spAutoFit/>
          </a:bodyPr>
          <a:lstStyle/>
          <a:p>
            <a:r>
              <a:rPr lang="en-US" sz="2200" b="1"/>
              <a:t>Loss of physiological function: impaired dismutase activity</a:t>
            </a:r>
          </a:p>
          <a:p>
            <a:endParaRPr lang="en-US" sz="2200" b="1"/>
          </a:p>
          <a:p>
            <a:r>
              <a:rPr lang="en-US" sz="2200" b="1"/>
              <a:t>Gain of toxic function:</a:t>
            </a:r>
            <a:r>
              <a:rPr lang="en-US" sz="2200"/>
              <a:t> </a:t>
            </a:r>
          </a:p>
          <a:p>
            <a:r>
              <a:rPr lang="en-US" sz="2200" b="1"/>
              <a:t>1) Aberrant redox chemistry,</a:t>
            </a:r>
            <a:r>
              <a:rPr lang="en-US" sz="2200"/>
              <a:t> probably due to changes in the conformation of SOD1, that leave the channel (the portion of the molecule accepting superoxide ion, i.e.) able to accept larger molecules. This can lead to</a:t>
            </a:r>
            <a:r>
              <a:rPr lang="en-US" sz="2200" b="1"/>
              <a:t> peroxidation, tyrosine nitrosylation and reverse catalysis </a:t>
            </a:r>
            <a:r>
              <a:rPr lang="en-US" sz="2200"/>
              <a:t>(due to improper binding of Zn</a:t>
            </a:r>
            <a:r>
              <a:rPr lang="en-US" sz="2200" baseline="30000"/>
              <a:t>++</a:t>
            </a:r>
            <a:r>
              <a:rPr lang="en-US" sz="2200"/>
              <a:t> to the molecule that leads to formation of superoxide ion rather than dismutase activity).</a:t>
            </a:r>
            <a:r>
              <a:rPr lang="en-US" sz="2200" b="1"/>
              <a:t> These activities are not a characteristic of ALL SOD1 mutations, thus remain partially controversial.</a:t>
            </a:r>
          </a:p>
          <a:p>
            <a:endParaRPr lang="en-US" sz="2200" b="1"/>
          </a:p>
          <a:p>
            <a:r>
              <a:rPr lang="en-US" sz="2200" b="1"/>
              <a:t>2) Protein instability and SOD1 aggregation. These activities are characteristic of all SOD1 mutants.</a:t>
            </a: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36866" name="Picture 2"/>
          <p:cNvPicPr>
            <a:picLocks noChangeAspect="1" noChangeArrowheads="1"/>
          </p:cNvPicPr>
          <p:nvPr/>
        </p:nvPicPr>
        <p:blipFill>
          <a:blip r:embed="rId2"/>
          <a:srcRect/>
          <a:stretch>
            <a:fillRect/>
          </a:stretch>
        </p:blipFill>
        <p:spPr bwMode="auto">
          <a:xfrm>
            <a:off x="1304180" y="895349"/>
            <a:ext cx="6392020" cy="5667603"/>
          </a:xfrm>
          <a:prstGeom prst="rect">
            <a:avLst/>
          </a:prstGeom>
          <a:noFill/>
          <a:ln w="9525">
            <a:noFill/>
            <a:miter lim="800000"/>
            <a:headEnd/>
            <a:tailEnd/>
          </a:ln>
        </p:spPr>
      </p:pic>
      <p:sp>
        <p:nvSpPr>
          <p:cNvPr id="36867" name="Text Box 5"/>
          <p:cNvSpPr txBox="1">
            <a:spLocks noChangeArrowheads="1"/>
          </p:cNvSpPr>
          <p:nvPr/>
        </p:nvSpPr>
        <p:spPr bwMode="auto">
          <a:xfrm>
            <a:off x="1304180" y="228600"/>
            <a:ext cx="6918593" cy="553998"/>
          </a:xfrm>
          <a:prstGeom prst="rect">
            <a:avLst/>
          </a:prstGeom>
          <a:noFill/>
          <a:ln w="9525">
            <a:noFill/>
            <a:miter lim="800000"/>
            <a:headEnd/>
            <a:tailEnd/>
          </a:ln>
        </p:spPr>
        <p:txBody>
          <a:bodyPr wrap="none">
            <a:prstTxWarp prst="textNoShape">
              <a:avLst/>
            </a:prstTxWarp>
            <a:spAutoFit/>
          </a:bodyPr>
          <a:lstStyle/>
          <a:p>
            <a:r>
              <a:rPr lang="en-US" sz="3000" b="1" dirty="0">
                <a:solidFill>
                  <a:srgbClr val="FF0000"/>
                </a:solidFill>
              </a:rPr>
              <a:t>Models of mutant SOD1-mediated toxicity</a:t>
            </a:r>
          </a:p>
        </p:txBody>
      </p:sp>
      <p:pic>
        <p:nvPicPr>
          <p:cNvPr id="36868" name="Picture 6"/>
          <p:cNvPicPr>
            <a:picLocks noChangeAspect="1" noChangeArrowheads="1"/>
          </p:cNvPicPr>
          <p:nvPr/>
        </p:nvPicPr>
        <p:blipFill>
          <a:blip r:embed="rId3"/>
          <a:srcRect/>
          <a:stretch>
            <a:fillRect/>
          </a:stretch>
        </p:blipFill>
        <p:spPr bwMode="auto">
          <a:xfrm>
            <a:off x="228600" y="6668170"/>
            <a:ext cx="8610600" cy="15716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7890" name="TextBox 2"/>
          <p:cNvSpPr txBox="1">
            <a:spLocks noChangeArrowheads="1"/>
          </p:cNvSpPr>
          <p:nvPr/>
        </p:nvSpPr>
        <p:spPr bwMode="auto">
          <a:xfrm>
            <a:off x="1219200" y="685800"/>
            <a:ext cx="6845300" cy="584200"/>
          </a:xfrm>
          <a:prstGeom prst="rect">
            <a:avLst/>
          </a:prstGeom>
          <a:noFill/>
          <a:ln w="9525">
            <a:noFill/>
            <a:miter lim="800000"/>
            <a:headEnd/>
            <a:tailEnd/>
          </a:ln>
        </p:spPr>
        <p:txBody>
          <a:bodyPr wrap="none">
            <a:prstTxWarp prst="textNoShape">
              <a:avLst/>
            </a:prstTxWarp>
            <a:spAutoFit/>
          </a:bodyPr>
          <a:lstStyle/>
          <a:p>
            <a:r>
              <a:rPr lang="en-US" sz="3200" b="1"/>
              <a:t>How SOD1 aggregates could be toxic?</a:t>
            </a:r>
          </a:p>
        </p:txBody>
      </p:sp>
      <p:sp>
        <p:nvSpPr>
          <p:cNvPr id="37891" name="Text Box 2"/>
          <p:cNvSpPr txBox="1">
            <a:spLocks noChangeArrowheads="1"/>
          </p:cNvSpPr>
          <p:nvPr/>
        </p:nvSpPr>
        <p:spPr bwMode="auto">
          <a:xfrm>
            <a:off x="412750" y="4648200"/>
            <a:ext cx="8502650" cy="1230313"/>
          </a:xfrm>
          <a:prstGeom prst="rect">
            <a:avLst/>
          </a:prstGeom>
          <a:noFill/>
          <a:ln w="9525">
            <a:noFill/>
            <a:miter lim="800000"/>
            <a:headEnd/>
            <a:tailEnd/>
          </a:ln>
        </p:spPr>
        <p:txBody>
          <a:bodyPr wrap="none">
            <a:prstTxWarp prst="textNoShape">
              <a:avLst/>
            </a:prstTxWarp>
            <a:spAutoFit/>
          </a:bodyPr>
          <a:lstStyle/>
          <a:p>
            <a:pPr algn="ctr"/>
            <a:r>
              <a:rPr lang="en-US" sz="3700" b="1">
                <a:solidFill>
                  <a:srgbClr val="000090"/>
                </a:solidFill>
              </a:rPr>
              <a:t>Mitochondrial dysfunction and apoptosis</a:t>
            </a:r>
          </a:p>
          <a:p>
            <a:pPr algn="ctr"/>
            <a:r>
              <a:rPr lang="en-US" sz="3700" b="1">
                <a:solidFill>
                  <a:srgbClr val="000090"/>
                </a:solidFill>
              </a:rPr>
              <a:t>Studies in FALS</a:t>
            </a:r>
          </a:p>
        </p:txBody>
      </p:sp>
      <p:sp>
        <p:nvSpPr>
          <p:cNvPr id="37892" name="Down Arrow 4"/>
          <p:cNvSpPr>
            <a:spLocks noChangeArrowheads="1"/>
          </p:cNvSpPr>
          <p:nvPr/>
        </p:nvSpPr>
        <p:spPr bwMode="auto">
          <a:xfrm>
            <a:off x="3657600" y="1981200"/>
            <a:ext cx="1905000" cy="2209800"/>
          </a:xfrm>
          <a:prstGeom prst="downArrow">
            <a:avLst>
              <a:gd name="adj1" fmla="val 50000"/>
              <a:gd name="adj2" fmla="val 49998"/>
            </a:avLst>
          </a:prstGeom>
          <a:solidFill>
            <a:srgbClr val="FF0000"/>
          </a:solidFill>
          <a:ln w="9525">
            <a:solidFill>
              <a:schemeClr val="tx1"/>
            </a:solidFill>
            <a:round/>
            <a:headEnd/>
            <a:tailEnd/>
          </a:ln>
        </p:spPr>
        <p:txBody>
          <a:bodyPr>
            <a:prstTxWarp prst="textNoShape">
              <a:avLst/>
            </a:prstTxWarp>
          </a:bodyPr>
          <a:lstStyle/>
          <a:p>
            <a:endParaRPr lang="en-US"/>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8914" name="TextBox 1"/>
          <p:cNvSpPr txBox="1">
            <a:spLocks noChangeArrowheads="1"/>
          </p:cNvSpPr>
          <p:nvPr/>
        </p:nvSpPr>
        <p:spPr bwMode="auto">
          <a:xfrm>
            <a:off x="838200" y="2438400"/>
            <a:ext cx="7620000" cy="1477963"/>
          </a:xfrm>
          <a:prstGeom prst="rect">
            <a:avLst/>
          </a:prstGeom>
          <a:noFill/>
          <a:ln w="9525">
            <a:noFill/>
            <a:miter lim="800000"/>
            <a:headEnd/>
            <a:tailEnd/>
          </a:ln>
        </p:spPr>
        <p:txBody>
          <a:bodyPr>
            <a:prstTxWarp prst="textNoShape">
              <a:avLst/>
            </a:prstTxWarp>
            <a:spAutoFit/>
          </a:bodyPr>
          <a:lstStyle/>
          <a:p>
            <a:pPr algn="ctr"/>
            <a:r>
              <a:rPr lang="en-US" sz="3000" b="1">
                <a:solidFill>
                  <a:srgbClr val="FF0000"/>
                </a:solidFill>
              </a:rPr>
              <a:t>SOD1 aggregates trigger apoptosis by inhibiting BCL-2, a mitochondrial anti-apoptotic protein</a:t>
            </a: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39938" name="Picture 3"/>
          <p:cNvPicPr>
            <a:picLocks noChangeAspect="1" noChangeArrowheads="1"/>
          </p:cNvPicPr>
          <p:nvPr/>
        </p:nvPicPr>
        <p:blipFill>
          <a:blip r:embed="rId3"/>
          <a:srcRect/>
          <a:stretch>
            <a:fillRect/>
          </a:stretch>
        </p:blipFill>
        <p:spPr bwMode="auto">
          <a:xfrm>
            <a:off x="763588" y="1917700"/>
            <a:ext cx="7618412" cy="4406900"/>
          </a:xfrm>
          <a:prstGeom prst="rect">
            <a:avLst/>
          </a:prstGeom>
          <a:noFill/>
          <a:ln w="9525">
            <a:noFill/>
            <a:miter lim="800000"/>
            <a:headEnd/>
            <a:tailEnd/>
          </a:ln>
        </p:spPr>
      </p:pic>
      <p:sp>
        <p:nvSpPr>
          <p:cNvPr id="39939" name="TextBox 5"/>
          <p:cNvSpPr txBox="1">
            <a:spLocks noChangeArrowheads="1"/>
          </p:cNvSpPr>
          <p:nvPr/>
        </p:nvSpPr>
        <p:spPr bwMode="auto">
          <a:xfrm>
            <a:off x="2743200" y="457200"/>
            <a:ext cx="4232275" cy="708025"/>
          </a:xfrm>
          <a:prstGeom prst="rect">
            <a:avLst/>
          </a:prstGeom>
          <a:noFill/>
          <a:ln w="9525">
            <a:noFill/>
            <a:miter lim="800000"/>
            <a:headEnd/>
            <a:tailEnd/>
          </a:ln>
        </p:spPr>
        <p:txBody>
          <a:bodyPr wrap="none">
            <a:prstTxWarp prst="textNoShape">
              <a:avLst/>
            </a:prstTxWarp>
            <a:spAutoFit/>
          </a:bodyPr>
          <a:lstStyle/>
          <a:p>
            <a:r>
              <a:rPr lang="en-US" sz="4000" b="1">
                <a:solidFill>
                  <a:srgbClr val="FF0000"/>
                </a:solidFill>
              </a:rPr>
              <a:t>BCL2 in apoptosis</a:t>
            </a: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2530" name="Text Box 2"/>
          <p:cNvSpPr txBox="1">
            <a:spLocks noChangeArrowheads="1"/>
          </p:cNvSpPr>
          <p:nvPr/>
        </p:nvSpPr>
        <p:spPr bwMode="auto">
          <a:xfrm>
            <a:off x="3405188" y="258763"/>
            <a:ext cx="2813050" cy="519112"/>
          </a:xfrm>
          <a:prstGeom prst="rect">
            <a:avLst/>
          </a:prstGeom>
          <a:noFill/>
          <a:ln w="9525">
            <a:noFill/>
            <a:miter lim="800000"/>
            <a:headEnd/>
            <a:tailEnd/>
          </a:ln>
        </p:spPr>
        <p:txBody>
          <a:bodyPr wrap="none">
            <a:prstTxWarp prst="textNoShape">
              <a:avLst/>
            </a:prstTxWarp>
            <a:spAutoFit/>
          </a:bodyPr>
          <a:lstStyle/>
          <a:p>
            <a:r>
              <a:rPr lang="en-US" sz="2800" b="1">
                <a:solidFill>
                  <a:srgbClr val="FF0000"/>
                </a:solidFill>
              </a:rPr>
              <a:t>Diagnosis of ALS</a:t>
            </a:r>
          </a:p>
        </p:txBody>
      </p:sp>
      <p:sp>
        <p:nvSpPr>
          <p:cNvPr id="22531" name="Text Box 3"/>
          <p:cNvSpPr txBox="1">
            <a:spLocks noChangeArrowheads="1"/>
          </p:cNvSpPr>
          <p:nvPr/>
        </p:nvSpPr>
        <p:spPr bwMode="auto">
          <a:xfrm>
            <a:off x="457200" y="1066800"/>
            <a:ext cx="8382000" cy="4664075"/>
          </a:xfrm>
          <a:prstGeom prst="rect">
            <a:avLst/>
          </a:prstGeom>
          <a:noFill/>
          <a:ln w="9525">
            <a:noFill/>
            <a:miter lim="800000"/>
            <a:headEnd/>
            <a:tailEnd/>
          </a:ln>
        </p:spPr>
        <p:txBody>
          <a:bodyPr>
            <a:prstTxWarp prst="textNoShape">
              <a:avLst/>
            </a:prstTxWarp>
            <a:spAutoFit/>
          </a:bodyPr>
          <a:lstStyle/>
          <a:p>
            <a:r>
              <a:rPr lang="en-US" sz="2000"/>
              <a:t>-No biological marker has been identified yet.</a:t>
            </a:r>
          </a:p>
          <a:p>
            <a:endParaRPr lang="en-US" sz="2000"/>
          </a:p>
          <a:p>
            <a:r>
              <a:rPr lang="en-US" sz="2000"/>
              <a:t>-Series of clinical and neurological exams</a:t>
            </a:r>
          </a:p>
          <a:p>
            <a:endParaRPr lang="en-US" sz="2000"/>
          </a:p>
          <a:p>
            <a:r>
              <a:rPr lang="en-US" sz="2000"/>
              <a:t>-MRI</a:t>
            </a:r>
          </a:p>
          <a:p>
            <a:endParaRPr lang="en-US" sz="2000"/>
          </a:p>
          <a:p>
            <a:r>
              <a:rPr lang="en-US" sz="2000"/>
              <a:t>-</a:t>
            </a:r>
            <a:r>
              <a:rPr lang="en-US" sz="2000">
                <a:solidFill>
                  <a:srgbClr val="000000"/>
                </a:solidFill>
              </a:rPr>
              <a:t>myelogram of cervical spine (an x-ray analysis that allows the detection of lesions in selected area of the spinal cord)</a:t>
            </a:r>
          </a:p>
          <a:p>
            <a:endParaRPr lang="en-US" sz="2000">
              <a:solidFill>
                <a:srgbClr val="000000"/>
              </a:solidFill>
            </a:endParaRPr>
          </a:p>
          <a:p>
            <a:pPr>
              <a:buFontTx/>
              <a:buChar char="-"/>
            </a:pPr>
            <a:r>
              <a:rPr lang="en-US" sz="2000">
                <a:solidFill>
                  <a:srgbClr val="000000"/>
                </a:solidFill>
              </a:rPr>
              <a:t>muscle and/or nerve biopsy</a:t>
            </a:r>
          </a:p>
          <a:p>
            <a:pPr>
              <a:buFontTx/>
              <a:buChar char="-"/>
            </a:pPr>
            <a:endParaRPr lang="en-US" sz="2000"/>
          </a:p>
          <a:p>
            <a:pPr>
              <a:buFontTx/>
              <a:buChar char="-"/>
            </a:pPr>
            <a:r>
              <a:rPr lang="en-US" sz="2000">
                <a:solidFill>
                  <a:srgbClr val="000000"/>
                </a:solidFill>
              </a:rPr>
              <a:t>electromyography (EMG) and nerve conduction velocity (NCV), to measure muscle response to nervous stimulation.</a:t>
            </a:r>
            <a:endParaRPr lang="en-US" sz="2000"/>
          </a:p>
          <a:p>
            <a:endParaRPr lang="en-US" sz="2000"/>
          </a:p>
          <a:p>
            <a:endParaRPr lang="en-US" sz="200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40962" name="Picture 1"/>
          <p:cNvPicPr>
            <a:picLocks noChangeAspect="1"/>
          </p:cNvPicPr>
          <p:nvPr/>
        </p:nvPicPr>
        <p:blipFill>
          <a:blip r:embed="rId2"/>
          <a:srcRect/>
          <a:stretch>
            <a:fillRect/>
          </a:stretch>
        </p:blipFill>
        <p:spPr bwMode="auto">
          <a:xfrm>
            <a:off x="1037811" y="1294194"/>
            <a:ext cx="3985039" cy="2949556"/>
          </a:xfrm>
          <a:prstGeom prst="rect">
            <a:avLst/>
          </a:prstGeom>
          <a:noFill/>
          <a:ln w="9525">
            <a:noFill/>
            <a:miter lim="800000"/>
            <a:headEnd/>
            <a:tailEnd/>
          </a:ln>
        </p:spPr>
      </p:pic>
      <p:pic>
        <p:nvPicPr>
          <p:cNvPr id="40963" name="Picture 2"/>
          <p:cNvPicPr>
            <a:picLocks noChangeAspect="1"/>
          </p:cNvPicPr>
          <p:nvPr/>
        </p:nvPicPr>
        <p:blipFill>
          <a:blip r:embed="rId3"/>
          <a:srcRect/>
          <a:stretch>
            <a:fillRect/>
          </a:stretch>
        </p:blipFill>
        <p:spPr bwMode="auto">
          <a:xfrm>
            <a:off x="5308600" y="3005695"/>
            <a:ext cx="2696295" cy="1737303"/>
          </a:xfrm>
          <a:prstGeom prst="rect">
            <a:avLst/>
          </a:prstGeom>
          <a:noFill/>
          <a:ln w="9525">
            <a:noFill/>
            <a:miter lim="800000"/>
            <a:headEnd/>
            <a:tailEnd/>
          </a:ln>
        </p:spPr>
      </p:pic>
      <p:pic>
        <p:nvPicPr>
          <p:cNvPr id="40964" name="Picture 3"/>
          <p:cNvPicPr>
            <a:picLocks noChangeAspect="1"/>
          </p:cNvPicPr>
          <p:nvPr/>
        </p:nvPicPr>
        <p:blipFill>
          <a:blip r:embed="rId4"/>
          <a:srcRect/>
          <a:stretch>
            <a:fillRect/>
          </a:stretch>
        </p:blipFill>
        <p:spPr bwMode="auto">
          <a:xfrm>
            <a:off x="5308600" y="1456295"/>
            <a:ext cx="2959100" cy="1549400"/>
          </a:xfrm>
          <a:prstGeom prst="rect">
            <a:avLst/>
          </a:prstGeom>
          <a:noFill/>
          <a:ln w="9525">
            <a:noFill/>
            <a:miter lim="800000"/>
            <a:headEnd/>
            <a:tailEnd/>
          </a:ln>
        </p:spPr>
      </p:pic>
      <p:pic>
        <p:nvPicPr>
          <p:cNvPr id="40965" name="Picture 4"/>
          <p:cNvPicPr>
            <a:picLocks noChangeAspect="1"/>
          </p:cNvPicPr>
          <p:nvPr/>
        </p:nvPicPr>
        <p:blipFill>
          <a:blip r:embed="rId5"/>
          <a:srcRect/>
          <a:stretch>
            <a:fillRect/>
          </a:stretch>
        </p:blipFill>
        <p:spPr bwMode="auto">
          <a:xfrm>
            <a:off x="6169025" y="6142038"/>
            <a:ext cx="2387600" cy="203200"/>
          </a:xfrm>
          <a:prstGeom prst="rect">
            <a:avLst/>
          </a:prstGeom>
          <a:noFill/>
          <a:ln w="9525">
            <a:noFill/>
            <a:miter lim="800000"/>
            <a:headEnd/>
            <a:tailEnd/>
          </a:ln>
        </p:spPr>
      </p:pic>
      <p:sp>
        <p:nvSpPr>
          <p:cNvPr id="40966" name="TextBox 5"/>
          <p:cNvSpPr txBox="1">
            <a:spLocks noChangeArrowheads="1"/>
          </p:cNvSpPr>
          <p:nvPr/>
        </p:nvSpPr>
        <p:spPr bwMode="auto">
          <a:xfrm>
            <a:off x="668610" y="457200"/>
            <a:ext cx="8197527" cy="523220"/>
          </a:xfrm>
          <a:prstGeom prst="rect">
            <a:avLst/>
          </a:prstGeom>
          <a:noFill/>
          <a:ln w="9525">
            <a:noFill/>
            <a:miter lim="800000"/>
            <a:headEnd/>
            <a:tailEnd/>
          </a:ln>
        </p:spPr>
        <p:txBody>
          <a:bodyPr wrap="none">
            <a:prstTxWarp prst="textNoShape">
              <a:avLst/>
            </a:prstTxWarp>
            <a:spAutoFit/>
          </a:bodyPr>
          <a:lstStyle/>
          <a:p>
            <a:r>
              <a:rPr lang="en-US" sz="2800" b="1" dirty="0">
                <a:solidFill>
                  <a:srgbClr val="FF0000"/>
                </a:solidFill>
              </a:rPr>
              <a:t>SOD1 associates with Bcl2, but not with </a:t>
            </a:r>
            <a:r>
              <a:rPr lang="en-US" sz="2800" b="1" dirty="0" err="1">
                <a:solidFill>
                  <a:srgbClr val="FF0000"/>
                </a:solidFill>
              </a:rPr>
              <a:t>Bax</a:t>
            </a:r>
            <a:r>
              <a:rPr lang="en-US" sz="2800" b="1" dirty="0">
                <a:solidFill>
                  <a:srgbClr val="FF0000"/>
                </a:solidFill>
              </a:rPr>
              <a:t>, in vitro…</a:t>
            </a:r>
          </a:p>
        </p:txBody>
      </p:sp>
      <p:sp>
        <p:nvSpPr>
          <p:cNvPr id="40967" name="TextBox 6"/>
          <p:cNvSpPr txBox="1">
            <a:spLocks noChangeArrowheads="1"/>
          </p:cNvSpPr>
          <p:nvPr/>
        </p:nvSpPr>
        <p:spPr bwMode="auto">
          <a:xfrm>
            <a:off x="1428055" y="5012315"/>
            <a:ext cx="2146742" cy="430887"/>
          </a:xfrm>
          <a:prstGeom prst="rect">
            <a:avLst/>
          </a:prstGeom>
          <a:noFill/>
          <a:ln w="9525">
            <a:noFill/>
            <a:miter lim="800000"/>
            <a:headEnd/>
            <a:tailEnd/>
          </a:ln>
        </p:spPr>
        <p:txBody>
          <a:bodyPr wrap="none">
            <a:prstTxWarp prst="textNoShape">
              <a:avLst/>
            </a:prstTxWarp>
            <a:spAutoFit/>
          </a:bodyPr>
          <a:lstStyle/>
          <a:p>
            <a:r>
              <a:rPr lang="en-US" sz="2200" b="1" dirty="0"/>
              <a:t>Exogenous SOD1</a:t>
            </a:r>
          </a:p>
        </p:txBody>
      </p:sp>
      <p:sp>
        <p:nvSpPr>
          <p:cNvPr id="40968" name="TextBox 7"/>
          <p:cNvSpPr txBox="1">
            <a:spLocks noChangeArrowheads="1"/>
          </p:cNvSpPr>
          <p:nvPr/>
        </p:nvSpPr>
        <p:spPr bwMode="auto">
          <a:xfrm>
            <a:off x="5620890" y="4992985"/>
            <a:ext cx="2326278" cy="430887"/>
          </a:xfrm>
          <a:prstGeom prst="rect">
            <a:avLst/>
          </a:prstGeom>
          <a:noFill/>
          <a:ln w="9525">
            <a:noFill/>
            <a:miter lim="800000"/>
            <a:headEnd/>
            <a:tailEnd/>
          </a:ln>
        </p:spPr>
        <p:txBody>
          <a:bodyPr wrap="none">
            <a:prstTxWarp prst="textNoShape">
              <a:avLst/>
            </a:prstTxWarp>
            <a:spAutoFit/>
          </a:bodyPr>
          <a:lstStyle/>
          <a:p>
            <a:r>
              <a:rPr lang="en-US" sz="2200" b="1" dirty="0"/>
              <a:t>Endogenous SOD1</a:t>
            </a: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41986" name="Picture 1"/>
          <p:cNvPicPr>
            <a:picLocks noChangeAspect="1"/>
          </p:cNvPicPr>
          <p:nvPr/>
        </p:nvPicPr>
        <p:blipFill>
          <a:blip r:embed="rId2"/>
          <a:srcRect/>
          <a:stretch>
            <a:fillRect/>
          </a:stretch>
        </p:blipFill>
        <p:spPr bwMode="auto">
          <a:xfrm>
            <a:off x="1905000" y="1828800"/>
            <a:ext cx="5983288" cy="3602038"/>
          </a:xfrm>
          <a:prstGeom prst="rect">
            <a:avLst/>
          </a:prstGeom>
          <a:noFill/>
          <a:ln w="9525">
            <a:noFill/>
            <a:miter lim="800000"/>
            <a:headEnd/>
            <a:tailEnd/>
          </a:ln>
        </p:spPr>
      </p:pic>
      <p:pic>
        <p:nvPicPr>
          <p:cNvPr id="41987" name="Picture 2"/>
          <p:cNvPicPr>
            <a:picLocks noChangeAspect="1"/>
          </p:cNvPicPr>
          <p:nvPr/>
        </p:nvPicPr>
        <p:blipFill>
          <a:blip r:embed="rId3"/>
          <a:srcRect/>
          <a:stretch>
            <a:fillRect/>
          </a:stretch>
        </p:blipFill>
        <p:spPr bwMode="auto">
          <a:xfrm>
            <a:off x="6169025" y="6142038"/>
            <a:ext cx="2387600" cy="203200"/>
          </a:xfrm>
          <a:prstGeom prst="rect">
            <a:avLst/>
          </a:prstGeom>
          <a:noFill/>
          <a:ln w="9525">
            <a:noFill/>
            <a:miter lim="800000"/>
            <a:headEnd/>
            <a:tailEnd/>
          </a:ln>
        </p:spPr>
      </p:pic>
      <p:sp>
        <p:nvSpPr>
          <p:cNvPr id="41988" name="TextBox 3"/>
          <p:cNvSpPr txBox="1">
            <a:spLocks noChangeArrowheads="1"/>
          </p:cNvSpPr>
          <p:nvPr/>
        </p:nvSpPr>
        <p:spPr bwMode="auto">
          <a:xfrm>
            <a:off x="3657600" y="381000"/>
            <a:ext cx="2332089" cy="584776"/>
          </a:xfrm>
          <a:prstGeom prst="rect">
            <a:avLst/>
          </a:prstGeom>
          <a:noFill/>
          <a:ln w="9525">
            <a:noFill/>
            <a:miter lim="800000"/>
            <a:headEnd/>
            <a:tailEnd/>
          </a:ln>
        </p:spPr>
        <p:txBody>
          <a:bodyPr wrap="none">
            <a:prstTxWarp prst="textNoShape">
              <a:avLst/>
            </a:prstTxWarp>
            <a:spAutoFit/>
          </a:bodyPr>
          <a:lstStyle/>
          <a:p>
            <a:r>
              <a:rPr lang="en-US" sz="3200" b="1">
                <a:solidFill>
                  <a:srgbClr val="FF0000"/>
                </a:solidFill>
              </a:rPr>
              <a:t>…and in vivo</a:t>
            </a:r>
          </a:p>
        </p:txBody>
      </p:sp>
      <p:sp>
        <p:nvSpPr>
          <p:cNvPr id="41989" name="TextBox 4"/>
          <p:cNvSpPr txBox="1">
            <a:spLocks noChangeArrowheads="1"/>
          </p:cNvSpPr>
          <p:nvPr/>
        </p:nvSpPr>
        <p:spPr bwMode="auto">
          <a:xfrm>
            <a:off x="3417888" y="1901825"/>
            <a:ext cx="544512" cy="307975"/>
          </a:xfrm>
          <a:prstGeom prst="rect">
            <a:avLst/>
          </a:prstGeom>
          <a:noFill/>
          <a:ln w="9525">
            <a:noFill/>
            <a:miter lim="800000"/>
            <a:headEnd/>
            <a:tailEnd/>
          </a:ln>
        </p:spPr>
        <p:txBody>
          <a:bodyPr wrap="none">
            <a:prstTxWarp prst="textNoShape">
              <a:avLst/>
            </a:prstTxWarp>
            <a:spAutoFit/>
          </a:bodyPr>
          <a:lstStyle/>
          <a:p>
            <a:r>
              <a:rPr lang="en-US" sz="1400" b="1"/>
              <a:t>mice</a:t>
            </a:r>
          </a:p>
        </p:txBody>
      </p:sp>
      <p:sp>
        <p:nvSpPr>
          <p:cNvPr id="41990" name="TextBox 5"/>
          <p:cNvSpPr txBox="1">
            <a:spLocks noChangeArrowheads="1"/>
          </p:cNvSpPr>
          <p:nvPr/>
        </p:nvSpPr>
        <p:spPr bwMode="auto">
          <a:xfrm>
            <a:off x="5486400" y="1901825"/>
            <a:ext cx="1660525" cy="307975"/>
          </a:xfrm>
          <a:prstGeom prst="rect">
            <a:avLst/>
          </a:prstGeom>
          <a:noFill/>
          <a:ln w="9525">
            <a:noFill/>
            <a:miter lim="800000"/>
            <a:headEnd/>
            <a:tailEnd/>
          </a:ln>
        </p:spPr>
        <p:txBody>
          <a:bodyPr wrap="none">
            <a:prstTxWarp prst="textNoShape">
              <a:avLst/>
            </a:prstTxWarp>
            <a:spAutoFit/>
          </a:bodyPr>
          <a:lstStyle/>
          <a:p>
            <a:r>
              <a:rPr lang="en-US" sz="1400" b="1"/>
              <a:t>Human spinal cord</a:t>
            </a: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43010" name="Picture 1"/>
          <p:cNvPicPr>
            <a:picLocks noChangeAspect="1"/>
          </p:cNvPicPr>
          <p:nvPr/>
        </p:nvPicPr>
        <p:blipFill>
          <a:blip r:embed="rId2"/>
          <a:srcRect/>
          <a:stretch>
            <a:fillRect/>
          </a:stretch>
        </p:blipFill>
        <p:spPr bwMode="auto">
          <a:xfrm>
            <a:off x="1895475" y="368610"/>
            <a:ext cx="4870450" cy="6448425"/>
          </a:xfrm>
          <a:prstGeom prst="rect">
            <a:avLst/>
          </a:prstGeom>
          <a:noFill/>
          <a:ln w="9525">
            <a:noFill/>
            <a:miter lim="800000"/>
            <a:headEnd/>
            <a:tailEnd/>
          </a:ln>
        </p:spPr>
      </p:pic>
      <p:pic>
        <p:nvPicPr>
          <p:cNvPr id="43011" name="Picture 2"/>
          <p:cNvPicPr>
            <a:picLocks noChangeAspect="1"/>
          </p:cNvPicPr>
          <p:nvPr/>
        </p:nvPicPr>
        <p:blipFill>
          <a:blip r:embed="rId3"/>
          <a:srcRect/>
          <a:stretch>
            <a:fillRect/>
          </a:stretch>
        </p:blipFill>
        <p:spPr bwMode="auto">
          <a:xfrm>
            <a:off x="6705600" y="6578600"/>
            <a:ext cx="2387600" cy="203200"/>
          </a:xfrm>
          <a:prstGeom prst="rect">
            <a:avLst/>
          </a:prstGeom>
          <a:noFill/>
          <a:ln w="9525">
            <a:noFill/>
            <a:miter lim="800000"/>
            <a:headEnd/>
            <a:tailEnd/>
          </a:ln>
        </p:spPr>
      </p:pic>
      <p:sp>
        <p:nvSpPr>
          <p:cNvPr id="43012" name="TextBox 3"/>
          <p:cNvSpPr txBox="1">
            <a:spLocks noChangeArrowheads="1"/>
          </p:cNvSpPr>
          <p:nvPr/>
        </p:nvSpPr>
        <p:spPr bwMode="auto">
          <a:xfrm>
            <a:off x="513978" y="35235"/>
            <a:ext cx="8230664" cy="523220"/>
          </a:xfrm>
          <a:prstGeom prst="rect">
            <a:avLst/>
          </a:prstGeom>
          <a:noFill/>
          <a:ln w="9525">
            <a:noFill/>
            <a:miter lim="800000"/>
            <a:headEnd/>
            <a:tailEnd/>
          </a:ln>
        </p:spPr>
        <p:txBody>
          <a:bodyPr wrap="none">
            <a:prstTxWarp prst="textNoShape">
              <a:avLst/>
            </a:prstTxWarp>
            <a:spAutoFit/>
          </a:bodyPr>
          <a:lstStyle/>
          <a:p>
            <a:r>
              <a:rPr lang="en-US" sz="2800" b="1" dirty="0">
                <a:solidFill>
                  <a:srgbClr val="FF0000"/>
                </a:solidFill>
              </a:rPr>
              <a:t>Bcl2 binds aggregated SOD1 in animal models of ALS…</a:t>
            </a: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44034" name="Picture 1"/>
          <p:cNvPicPr>
            <a:picLocks noChangeAspect="1"/>
          </p:cNvPicPr>
          <p:nvPr/>
        </p:nvPicPr>
        <p:blipFill>
          <a:blip r:embed="rId2"/>
          <a:srcRect/>
          <a:stretch>
            <a:fillRect/>
          </a:stretch>
        </p:blipFill>
        <p:spPr bwMode="auto">
          <a:xfrm>
            <a:off x="2362200" y="654050"/>
            <a:ext cx="4675188" cy="6127750"/>
          </a:xfrm>
          <a:prstGeom prst="rect">
            <a:avLst/>
          </a:prstGeom>
          <a:noFill/>
          <a:ln w="9525">
            <a:noFill/>
            <a:miter lim="800000"/>
            <a:headEnd/>
            <a:tailEnd/>
          </a:ln>
        </p:spPr>
      </p:pic>
      <p:pic>
        <p:nvPicPr>
          <p:cNvPr id="44035" name="Picture 2"/>
          <p:cNvPicPr>
            <a:picLocks noChangeAspect="1"/>
          </p:cNvPicPr>
          <p:nvPr/>
        </p:nvPicPr>
        <p:blipFill>
          <a:blip r:embed="rId3"/>
          <a:srcRect/>
          <a:stretch>
            <a:fillRect/>
          </a:stretch>
        </p:blipFill>
        <p:spPr bwMode="auto">
          <a:xfrm>
            <a:off x="6169025" y="6142038"/>
            <a:ext cx="2387600" cy="203200"/>
          </a:xfrm>
          <a:prstGeom prst="rect">
            <a:avLst/>
          </a:prstGeom>
          <a:noFill/>
          <a:ln w="9525">
            <a:noFill/>
            <a:miter lim="800000"/>
            <a:headEnd/>
            <a:tailEnd/>
          </a:ln>
        </p:spPr>
      </p:pic>
      <p:sp>
        <p:nvSpPr>
          <p:cNvPr id="44036" name="TextBox 3"/>
          <p:cNvSpPr txBox="1">
            <a:spLocks noChangeArrowheads="1"/>
          </p:cNvSpPr>
          <p:nvPr/>
        </p:nvSpPr>
        <p:spPr bwMode="auto">
          <a:xfrm>
            <a:off x="438670" y="76200"/>
            <a:ext cx="8276625" cy="553998"/>
          </a:xfrm>
          <a:prstGeom prst="rect">
            <a:avLst/>
          </a:prstGeom>
          <a:noFill/>
          <a:ln w="9525">
            <a:noFill/>
            <a:miter lim="800000"/>
            <a:headEnd/>
            <a:tailEnd/>
          </a:ln>
        </p:spPr>
        <p:txBody>
          <a:bodyPr wrap="none">
            <a:prstTxWarp prst="textNoShape">
              <a:avLst/>
            </a:prstTxWarp>
            <a:spAutoFit/>
          </a:bodyPr>
          <a:lstStyle/>
          <a:p>
            <a:r>
              <a:rPr lang="en-US" sz="3000" b="1" dirty="0">
                <a:solidFill>
                  <a:srgbClr val="FF0000"/>
                </a:solidFill>
              </a:rPr>
              <a:t>…and in spinal cord of ALS patients FALS SOD1 A4V </a:t>
            </a: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45058" name="Picture 1"/>
          <p:cNvPicPr>
            <a:picLocks noChangeAspect="1"/>
          </p:cNvPicPr>
          <p:nvPr/>
        </p:nvPicPr>
        <p:blipFill>
          <a:blip r:embed="rId2"/>
          <a:srcRect/>
          <a:stretch>
            <a:fillRect/>
          </a:stretch>
        </p:blipFill>
        <p:spPr bwMode="auto">
          <a:xfrm>
            <a:off x="1066800" y="1160463"/>
            <a:ext cx="6686550" cy="5621337"/>
          </a:xfrm>
          <a:prstGeom prst="rect">
            <a:avLst/>
          </a:prstGeom>
          <a:noFill/>
          <a:ln w="9525">
            <a:noFill/>
            <a:miter lim="800000"/>
            <a:headEnd/>
            <a:tailEnd/>
          </a:ln>
        </p:spPr>
      </p:pic>
      <p:pic>
        <p:nvPicPr>
          <p:cNvPr id="45059" name="Picture 2"/>
          <p:cNvPicPr>
            <a:picLocks noChangeAspect="1"/>
          </p:cNvPicPr>
          <p:nvPr/>
        </p:nvPicPr>
        <p:blipFill>
          <a:blip r:embed="rId3"/>
          <a:srcRect/>
          <a:stretch>
            <a:fillRect/>
          </a:stretch>
        </p:blipFill>
        <p:spPr bwMode="auto">
          <a:xfrm>
            <a:off x="6705600" y="6578600"/>
            <a:ext cx="2387600" cy="203200"/>
          </a:xfrm>
          <a:prstGeom prst="rect">
            <a:avLst/>
          </a:prstGeom>
          <a:noFill/>
          <a:ln w="9525">
            <a:noFill/>
            <a:miter lim="800000"/>
            <a:headEnd/>
            <a:tailEnd/>
          </a:ln>
        </p:spPr>
      </p:pic>
      <p:sp>
        <p:nvSpPr>
          <p:cNvPr id="45060" name="TextBox 3"/>
          <p:cNvSpPr txBox="1">
            <a:spLocks noChangeArrowheads="1"/>
          </p:cNvSpPr>
          <p:nvPr/>
        </p:nvSpPr>
        <p:spPr bwMode="auto">
          <a:xfrm>
            <a:off x="76200" y="160338"/>
            <a:ext cx="8763000" cy="954087"/>
          </a:xfrm>
          <a:prstGeom prst="rect">
            <a:avLst/>
          </a:prstGeom>
          <a:noFill/>
          <a:ln w="9525">
            <a:noFill/>
            <a:miter lim="800000"/>
            <a:headEnd/>
            <a:tailEnd/>
          </a:ln>
        </p:spPr>
        <p:txBody>
          <a:bodyPr>
            <a:prstTxWarp prst="textNoShape">
              <a:avLst/>
            </a:prstTxWarp>
            <a:spAutoFit/>
          </a:bodyPr>
          <a:lstStyle/>
          <a:p>
            <a:pPr algn="ctr"/>
            <a:r>
              <a:rPr lang="en-US" sz="2800" b="1">
                <a:solidFill>
                  <a:srgbClr val="FF0000"/>
                </a:solidFill>
              </a:rPr>
              <a:t>Mutant SOD1 binds Bcl2 specifically in mitochondria of the Spinal Cord</a:t>
            </a:r>
          </a:p>
        </p:txBody>
      </p:sp>
      <p:sp>
        <p:nvSpPr>
          <p:cNvPr id="45061" name="TextBox 4"/>
          <p:cNvSpPr txBox="1">
            <a:spLocks noChangeArrowheads="1"/>
          </p:cNvSpPr>
          <p:nvPr/>
        </p:nvSpPr>
        <p:spPr bwMode="auto">
          <a:xfrm>
            <a:off x="2105025" y="4724400"/>
            <a:ext cx="1171575" cy="276225"/>
          </a:xfrm>
          <a:prstGeom prst="rect">
            <a:avLst/>
          </a:prstGeom>
          <a:noFill/>
          <a:ln w="9525">
            <a:noFill/>
            <a:miter lim="800000"/>
            <a:headEnd/>
            <a:tailEnd/>
          </a:ln>
        </p:spPr>
        <p:txBody>
          <a:bodyPr wrap="none">
            <a:prstTxWarp prst="textNoShape">
              <a:avLst/>
            </a:prstTxWarp>
            <a:spAutoFit/>
          </a:bodyPr>
          <a:lstStyle/>
          <a:p>
            <a:r>
              <a:rPr lang="en-US" sz="1200" b="1"/>
              <a:t>Animal models</a:t>
            </a:r>
          </a:p>
        </p:txBody>
      </p:sp>
      <p:sp>
        <p:nvSpPr>
          <p:cNvPr id="45062" name="TextBox 5"/>
          <p:cNvSpPr txBox="1">
            <a:spLocks noChangeArrowheads="1"/>
          </p:cNvSpPr>
          <p:nvPr/>
        </p:nvSpPr>
        <p:spPr bwMode="auto">
          <a:xfrm>
            <a:off x="6477000" y="4419600"/>
            <a:ext cx="1044575" cy="276225"/>
          </a:xfrm>
          <a:prstGeom prst="rect">
            <a:avLst/>
          </a:prstGeom>
          <a:noFill/>
          <a:ln w="9525">
            <a:noFill/>
            <a:miter lim="800000"/>
            <a:headEnd/>
            <a:tailEnd/>
          </a:ln>
        </p:spPr>
        <p:txBody>
          <a:bodyPr wrap="none">
            <a:prstTxWarp prst="textNoShape">
              <a:avLst/>
            </a:prstTxWarp>
            <a:spAutoFit/>
          </a:bodyPr>
          <a:lstStyle/>
          <a:p>
            <a:r>
              <a:rPr lang="en-US" sz="1200" b="1"/>
              <a:t>ALS patients</a:t>
            </a: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48130" name="Picture 1"/>
          <p:cNvPicPr>
            <a:picLocks noChangeAspect="1"/>
          </p:cNvPicPr>
          <p:nvPr/>
        </p:nvPicPr>
        <p:blipFill>
          <a:blip r:embed="rId2"/>
          <a:srcRect/>
          <a:stretch>
            <a:fillRect/>
          </a:stretch>
        </p:blipFill>
        <p:spPr bwMode="auto">
          <a:xfrm>
            <a:off x="1978380" y="400862"/>
            <a:ext cx="5161844" cy="4566247"/>
          </a:xfrm>
          <a:prstGeom prst="rect">
            <a:avLst/>
          </a:prstGeom>
          <a:noFill/>
          <a:ln w="9525">
            <a:noFill/>
            <a:miter lim="800000"/>
            <a:headEnd/>
            <a:tailEnd/>
          </a:ln>
        </p:spPr>
      </p:pic>
      <p:pic>
        <p:nvPicPr>
          <p:cNvPr id="48131" name="Picture 2"/>
          <p:cNvPicPr>
            <a:picLocks noChangeAspect="1"/>
          </p:cNvPicPr>
          <p:nvPr/>
        </p:nvPicPr>
        <p:blipFill>
          <a:blip r:embed="rId3"/>
          <a:srcRect/>
          <a:stretch>
            <a:fillRect/>
          </a:stretch>
        </p:blipFill>
        <p:spPr bwMode="auto">
          <a:xfrm>
            <a:off x="2492666" y="4967109"/>
            <a:ext cx="4116450" cy="1735316"/>
          </a:xfrm>
          <a:prstGeom prst="rect">
            <a:avLst/>
          </a:prstGeom>
          <a:noFill/>
          <a:ln w="9525">
            <a:noFill/>
            <a:miter lim="800000"/>
            <a:headEnd/>
            <a:tailEnd/>
          </a:ln>
        </p:spPr>
      </p:pic>
      <p:pic>
        <p:nvPicPr>
          <p:cNvPr id="48132" name="Picture 3"/>
          <p:cNvPicPr>
            <a:picLocks noChangeAspect="1"/>
          </p:cNvPicPr>
          <p:nvPr/>
        </p:nvPicPr>
        <p:blipFill>
          <a:blip r:embed="rId4"/>
          <a:srcRect/>
          <a:stretch>
            <a:fillRect/>
          </a:stretch>
        </p:blipFill>
        <p:spPr bwMode="auto">
          <a:xfrm>
            <a:off x="6691311" y="6499225"/>
            <a:ext cx="2387600" cy="203200"/>
          </a:xfrm>
          <a:prstGeom prst="rect">
            <a:avLst/>
          </a:prstGeom>
          <a:noFill/>
          <a:ln w="9525">
            <a:noFill/>
            <a:miter lim="800000"/>
            <a:headEnd/>
            <a:tailEnd/>
          </a:ln>
        </p:spPr>
      </p:pic>
      <p:sp>
        <p:nvSpPr>
          <p:cNvPr id="48133" name="TextBox 4"/>
          <p:cNvSpPr txBox="1">
            <a:spLocks noChangeArrowheads="1"/>
          </p:cNvSpPr>
          <p:nvPr/>
        </p:nvSpPr>
        <p:spPr bwMode="auto">
          <a:xfrm>
            <a:off x="320030" y="44047"/>
            <a:ext cx="8533105" cy="523220"/>
          </a:xfrm>
          <a:prstGeom prst="rect">
            <a:avLst/>
          </a:prstGeom>
          <a:noFill/>
          <a:ln w="9525">
            <a:noFill/>
            <a:miter lim="800000"/>
            <a:headEnd/>
            <a:tailEnd/>
          </a:ln>
        </p:spPr>
        <p:txBody>
          <a:bodyPr wrap="none">
            <a:prstTxWarp prst="textNoShape">
              <a:avLst/>
            </a:prstTxWarp>
            <a:spAutoFit/>
          </a:bodyPr>
          <a:lstStyle/>
          <a:p>
            <a:r>
              <a:rPr lang="en-US" sz="2800" b="1" dirty="0">
                <a:solidFill>
                  <a:srgbClr val="FF0000"/>
                </a:solidFill>
              </a:rPr>
              <a:t>SOD1 aggregates recruit Bcl2 and start apoptosis in FALS</a:t>
            </a: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grpSp>
        <p:nvGrpSpPr>
          <p:cNvPr id="2" name="Group 4"/>
          <p:cNvGrpSpPr>
            <a:grpSpLocks/>
          </p:cNvGrpSpPr>
          <p:nvPr/>
        </p:nvGrpSpPr>
        <p:grpSpPr bwMode="auto">
          <a:xfrm>
            <a:off x="304800" y="136525"/>
            <a:ext cx="8839200" cy="6062663"/>
            <a:chOff x="192" y="86"/>
            <a:chExt cx="5568" cy="3819"/>
          </a:xfrm>
        </p:grpSpPr>
        <p:sp>
          <p:nvSpPr>
            <p:cNvPr id="49155" name="Text Box 2"/>
            <p:cNvSpPr txBox="1">
              <a:spLocks noChangeArrowheads="1"/>
            </p:cNvSpPr>
            <p:nvPr/>
          </p:nvSpPr>
          <p:spPr bwMode="auto">
            <a:xfrm>
              <a:off x="192" y="86"/>
              <a:ext cx="5568" cy="3819"/>
            </a:xfrm>
            <a:prstGeom prst="rect">
              <a:avLst/>
            </a:prstGeom>
            <a:noFill/>
            <a:ln w="9525">
              <a:noFill/>
              <a:miter lim="800000"/>
              <a:headEnd/>
              <a:tailEnd/>
            </a:ln>
          </p:spPr>
          <p:txBody>
            <a:bodyPr>
              <a:prstTxWarp prst="textNoShape">
                <a:avLst/>
              </a:prstTxWarp>
              <a:spAutoFit/>
            </a:bodyPr>
            <a:lstStyle/>
            <a:p>
              <a:endParaRPr lang="en-US" sz="2000" dirty="0"/>
            </a:p>
            <a:p>
              <a:pPr algn="ctr"/>
              <a:r>
                <a:rPr lang="en-US" sz="2800" b="1" dirty="0">
                  <a:solidFill>
                    <a:srgbClr val="FF0000"/>
                  </a:solidFill>
                </a:rPr>
                <a:t>Toxic mechanisms of SOD1 in mitochondria</a:t>
              </a:r>
            </a:p>
            <a:p>
              <a:endParaRPr lang="en-US" sz="2000" dirty="0"/>
            </a:p>
            <a:p>
              <a:r>
                <a:rPr lang="en-US" sz="2000" b="1" dirty="0">
                  <a:solidFill>
                    <a:srgbClr val="2D2D8A"/>
                  </a:solidFill>
                </a:rPr>
                <a:t>INSIDE THE MITOCHONDRIA</a:t>
              </a:r>
            </a:p>
            <a:p>
              <a:endParaRPr lang="en-US" sz="2000" dirty="0"/>
            </a:p>
            <a:p>
              <a:r>
                <a:rPr lang="en-US" sz="2000" dirty="0"/>
                <a:t>*forming aggregates</a:t>
              </a:r>
            </a:p>
            <a:p>
              <a:endParaRPr lang="en-US" sz="2000" dirty="0"/>
            </a:p>
            <a:p>
              <a:r>
                <a:rPr lang="en-US" sz="2000" dirty="0"/>
                <a:t>*interfering with </a:t>
              </a:r>
              <a:r>
                <a:rPr lang="en-US" sz="2000" dirty="0" err="1"/>
                <a:t>cytochrome</a:t>
              </a:r>
              <a:r>
                <a:rPr lang="en-US" sz="2000" dirty="0"/>
                <a:t> </a:t>
              </a:r>
              <a:r>
                <a:rPr lang="en-US" sz="2000" dirty="0" err="1"/>
                <a:t>c</a:t>
              </a:r>
              <a:r>
                <a:rPr lang="en-US" sz="2000" dirty="0"/>
                <a:t> in the </a:t>
              </a:r>
              <a:r>
                <a:rPr lang="en-US" sz="2000" dirty="0" err="1"/>
                <a:t>peroxisomes</a:t>
              </a:r>
              <a:r>
                <a:rPr lang="en-US" sz="2000" dirty="0"/>
                <a:t> (fusion of the </a:t>
              </a:r>
              <a:r>
                <a:rPr lang="en-US" sz="2000" dirty="0" err="1"/>
                <a:t>peroxisomes</a:t>
              </a:r>
              <a:r>
                <a:rPr lang="en-US" sz="2000" dirty="0"/>
                <a:t> membranes, formation of pores and release of </a:t>
              </a:r>
              <a:r>
                <a:rPr lang="en-US" sz="2000" dirty="0" err="1"/>
                <a:t>cytochrome</a:t>
              </a:r>
              <a:r>
                <a:rPr lang="en-US" sz="2000" dirty="0"/>
                <a:t> </a:t>
              </a:r>
              <a:r>
                <a:rPr lang="en-US" sz="2000" dirty="0" err="1"/>
                <a:t>c</a:t>
              </a:r>
              <a:r>
                <a:rPr lang="en-US" sz="2000" dirty="0"/>
                <a:t>, initiation of apoptosis)</a:t>
              </a:r>
            </a:p>
            <a:p>
              <a:endParaRPr lang="en-US" sz="2000" dirty="0"/>
            </a:p>
            <a:p>
              <a:endParaRPr lang="en-US" sz="2000" dirty="0"/>
            </a:p>
            <a:p>
              <a:r>
                <a:rPr lang="en-US" sz="2000" b="1" dirty="0">
                  <a:solidFill>
                    <a:srgbClr val="2D2D8A"/>
                  </a:solidFill>
                </a:rPr>
                <a:t>OUTSIDE THE MITOCHONDRIA</a:t>
              </a:r>
            </a:p>
            <a:p>
              <a:endParaRPr lang="en-US" sz="2000" dirty="0"/>
            </a:p>
            <a:p>
              <a:r>
                <a:rPr lang="en-US" sz="2000" dirty="0"/>
                <a:t>*forming aggregates in the outer membrane, this leads to disruption of TOM (</a:t>
              </a:r>
              <a:r>
                <a:rPr lang="en-US" sz="2000" dirty="0" err="1"/>
                <a:t>Translocator</a:t>
              </a:r>
              <a:r>
                <a:rPr lang="en-US" sz="2000" dirty="0"/>
                <a:t> Outer Membrane complex)		disruption of protein transport in the mitochondrion.</a:t>
              </a:r>
            </a:p>
            <a:p>
              <a:endParaRPr lang="en-US" sz="2000" dirty="0"/>
            </a:p>
            <a:p>
              <a:r>
                <a:rPr lang="en-US" sz="2000" dirty="0"/>
                <a:t>*forming aggregates with anti-apoptotic Bcl2 </a:t>
              </a:r>
              <a:r>
                <a:rPr lang="en-US" sz="2000" b="1" dirty="0"/>
                <a:t>at the surface of the mitochondria</a:t>
              </a:r>
              <a:r>
                <a:rPr lang="en-US" sz="2000" dirty="0"/>
                <a:t>, thus leading to apoptosis</a:t>
              </a:r>
            </a:p>
          </p:txBody>
        </p:sp>
        <p:sp>
          <p:nvSpPr>
            <p:cNvPr id="49156" name="AutoShape 3"/>
            <p:cNvSpPr>
              <a:spLocks noChangeArrowheads="1"/>
            </p:cNvSpPr>
            <p:nvPr/>
          </p:nvSpPr>
          <p:spPr bwMode="auto">
            <a:xfrm>
              <a:off x="2988" y="3140"/>
              <a:ext cx="434" cy="96"/>
            </a:xfrm>
            <a:prstGeom prst="rightArrow">
              <a:avLst>
                <a:gd name="adj1" fmla="val 50000"/>
                <a:gd name="adj2" fmla="val 150000"/>
              </a:avLst>
            </a:prstGeom>
            <a:solidFill>
              <a:srgbClr val="AD0606"/>
            </a:solidFill>
            <a:ln w="9525">
              <a:solidFill>
                <a:schemeClr val="tx1"/>
              </a:solidFill>
              <a:miter lim="800000"/>
              <a:headEnd/>
              <a:tailEnd/>
            </a:ln>
          </p:spPr>
          <p:txBody>
            <a:bodyPr wrap="none" anchor="ctr">
              <a:prstTxWarp prst="textNoShape">
                <a:avLst/>
              </a:prstTxWarp>
            </a:bodyPr>
            <a:lstStyle/>
            <a:p>
              <a:endParaRPr lang="en-US"/>
            </a:p>
          </p:txBody>
        </p:sp>
      </p:gr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47106" name="Picture 2"/>
          <p:cNvPicPr>
            <a:picLocks noChangeAspect="1" noChangeArrowheads="1"/>
          </p:cNvPicPr>
          <p:nvPr/>
        </p:nvPicPr>
        <p:blipFill>
          <a:blip r:embed="rId2"/>
          <a:srcRect/>
          <a:stretch>
            <a:fillRect/>
          </a:stretch>
        </p:blipFill>
        <p:spPr bwMode="auto">
          <a:xfrm>
            <a:off x="1295400" y="914400"/>
            <a:ext cx="6488113" cy="4510088"/>
          </a:xfrm>
          <a:prstGeom prst="rect">
            <a:avLst/>
          </a:prstGeom>
          <a:noFill/>
          <a:ln w="9525">
            <a:noFill/>
            <a:miter lim="800000"/>
            <a:headEnd/>
            <a:tailEnd/>
          </a:ln>
        </p:spPr>
      </p:pic>
      <p:sp>
        <p:nvSpPr>
          <p:cNvPr id="47107" name="Text Box 4"/>
          <p:cNvSpPr txBox="1">
            <a:spLocks noChangeArrowheads="1"/>
          </p:cNvSpPr>
          <p:nvPr/>
        </p:nvSpPr>
        <p:spPr bwMode="auto">
          <a:xfrm>
            <a:off x="914400" y="242888"/>
            <a:ext cx="7370763" cy="519112"/>
          </a:xfrm>
          <a:prstGeom prst="rect">
            <a:avLst/>
          </a:prstGeom>
          <a:noFill/>
          <a:ln w="9525">
            <a:noFill/>
            <a:miter lim="800000"/>
            <a:headEnd/>
            <a:tailEnd/>
          </a:ln>
        </p:spPr>
        <p:txBody>
          <a:bodyPr wrap="none">
            <a:prstTxWarp prst="textNoShape">
              <a:avLst/>
            </a:prstTxWarp>
            <a:spAutoFit/>
          </a:bodyPr>
          <a:lstStyle/>
          <a:p>
            <a:r>
              <a:rPr lang="en-US" sz="2800" b="1">
                <a:solidFill>
                  <a:srgbClr val="FF0000"/>
                </a:solidFill>
              </a:rPr>
              <a:t>The mitochondrion as a target of mutant SOD1</a:t>
            </a:r>
          </a:p>
        </p:txBody>
      </p:sp>
      <p:pic>
        <p:nvPicPr>
          <p:cNvPr id="47108" name="Picture 6"/>
          <p:cNvPicPr>
            <a:picLocks noChangeAspect="1" noChangeArrowheads="1"/>
          </p:cNvPicPr>
          <p:nvPr/>
        </p:nvPicPr>
        <p:blipFill>
          <a:blip r:embed="rId3"/>
          <a:srcRect/>
          <a:stretch>
            <a:fillRect/>
          </a:stretch>
        </p:blipFill>
        <p:spPr bwMode="auto">
          <a:xfrm>
            <a:off x="228600" y="6477000"/>
            <a:ext cx="8610600" cy="15716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1202" name="Text Box 2"/>
          <p:cNvSpPr txBox="1">
            <a:spLocks noChangeArrowheads="1"/>
          </p:cNvSpPr>
          <p:nvPr/>
        </p:nvSpPr>
        <p:spPr bwMode="auto">
          <a:xfrm>
            <a:off x="609600" y="228600"/>
            <a:ext cx="8208963" cy="457200"/>
          </a:xfrm>
          <a:prstGeom prst="rect">
            <a:avLst/>
          </a:prstGeom>
          <a:noFill/>
          <a:ln w="9525">
            <a:noFill/>
            <a:miter lim="800000"/>
            <a:headEnd/>
            <a:tailEnd/>
          </a:ln>
        </p:spPr>
        <p:txBody>
          <a:bodyPr wrap="none">
            <a:prstTxWarp prst="textNoShape">
              <a:avLst/>
            </a:prstTxWarp>
            <a:spAutoFit/>
          </a:bodyPr>
          <a:lstStyle/>
          <a:p>
            <a:r>
              <a:rPr lang="en-US" b="1"/>
              <a:t>How could mutant SOD1 be related to mitochondrial defects?</a:t>
            </a:r>
          </a:p>
        </p:txBody>
      </p:sp>
      <p:sp>
        <p:nvSpPr>
          <p:cNvPr id="51203" name="AutoShape 3"/>
          <p:cNvSpPr>
            <a:spLocks noChangeArrowheads="1"/>
          </p:cNvSpPr>
          <p:nvPr/>
        </p:nvSpPr>
        <p:spPr bwMode="auto">
          <a:xfrm>
            <a:off x="4191000" y="854075"/>
            <a:ext cx="838200" cy="1447800"/>
          </a:xfrm>
          <a:prstGeom prst="downArrow">
            <a:avLst>
              <a:gd name="adj1" fmla="val 50000"/>
              <a:gd name="adj2" fmla="val 43182"/>
            </a:avLst>
          </a:prstGeom>
          <a:solidFill>
            <a:srgbClr val="AD0606"/>
          </a:solidFill>
          <a:ln w="9525">
            <a:solidFill>
              <a:schemeClr val="tx1"/>
            </a:solidFill>
            <a:miter lim="800000"/>
            <a:headEnd/>
            <a:tailEnd/>
          </a:ln>
        </p:spPr>
        <p:txBody>
          <a:bodyPr wrap="none" anchor="ctr">
            <a:prstTxWarp prst="textNoShape">
              <a:avLst/>
            </a:prstTxWarp>
          </a:bodyPr>
          <a:lstStyle/>
          <a:p>
            <a:endParaRPr lang="en-US"/>
          </a:p>
        </p:txBody>
      </p:sp>
      <p:sp>
        <p:nvSpPr>
          <p:cNvPr id="51204" name="Text Box 4"/>
          <p:cNvSpPr txBox="1">
            <a:spLocks noChangeArrowheads="1"/>
          </p:cNvSpPr>
          <p:nvPr/>
        </p:nvSpPr>
        <p:spPr bwMode="auto">
          <a:xfrm>
            <a:off x="593725" y="2819400"/>
            <a:ext cx="8321675" cy="1200150"/>
          </a:xfrm>
          <a:prstGeom prst="rect">
            <a:avLst/>
          </a:prstGeom>
          <a:noFill/>
          <a:ln w="9525">
            <a:noFill/>
            <a:miter lim="800000"/>
            <a:headEnd/>
            <a:tailEnd/>
          </a:ln>
        </p:spPr>
        <p:txBody>
          <a:bodyPr>
            <a:prstTxWarp prst="textNoShape">
              <a:avLst/>
            </a:prstTxWarp>
            <a:spAutoFit/>
          </a:bodyPr>
          <a:lstStyle/>
          <a:p>
            <a:pPr algn="ctr"/>
            <a:r>
              <a:rPr lang="en-US" b="1">
                <a:solidFill>
                  <a:srgbClr val="2D2D8A"/>
                </a:solidFill>
              </a:rPr>
              <a:t>Altering mitochondrial structure, causing formation of vacuoles and ultimately rupture of the mitochondrial outer membrane leading to apoptosis</a:t>
            </a:r>
          </a:p>
        </p:txBody>
      </p:sp>
      <p:grpSp>
        <p:nvGrpSpPr>
          <p:cNvPr id="2" name="Group 7"/>
          <p:cNvGrpSpPr>
            <a:grpSpLocks/>
          </p:cNvGrpSpPr>
          <p:nvPr/>
        </p:nvGrpSpPr>
        <p:grpSpPr bwMode="auto">
          <a:xfrm>
            <a:off x="442913" y="4419600"/>
            <a:ext cx="8396287" cy="2138363"/>
            <a:chOff x="443151" y="4419600"/>
            <a:chExt cx="8396049" cy="2138065"/>
          </a:xfrm>
        </p:grpSpPr>
        <p:sp>
          <p:nvSpPr>
            <p:cNvPr id="51206" name="Down Arrow 4"/>
            <p:cNvSpPr>
              <a:spLocks noChangeArrowheads="1"/>
            </p:cNvSpPr>
            <p:nvPr/>
          </p:nvSpPr>
          <p:spPr bwMode="auto">
            <a:xfrm>
              <a:off x="4038600" y="4419600"/>
              <a:ext cx="914400" cy="990600"/>
            </a:xfrm>
            <a:prstGeom prst="downArrow">
              <a:avLst>
                <a:gd name="adj1" fmla="val 50000"/>
                <a:gd name="adj2" fmla="val 49999"/>
              </a:avLst>
            </a:prstGeom>
            <a:solidFill>
              <a:srgbClr val="FF0000"/>
            </a:solidFill>
            <a:ln w="9525">
              <a:solidFill>
                <a:schemeClr val="tx1"/>
              </a:solidFill>
              <a:round/>
              <a:headEnd/>
              <a:tailEnd/>
            </a:ln>
          </p:spPr>
          <p:txBody>
            <a:bodyPr>
              <a:prstTxWarp prst="textNoShape">
                <a:avLst/>
              </a:prstTxWarp>
            </a:bodyPr>
            <a:lstStyle/>
            <a:p>
              <a:endParaRPr lang="en-US"/>
            </a:p>
          </p:txBody>
        </p:sp>
        <p:sp>
          <p:nvSpPr>
            <p:cNvPr id="51207" name="TextBox 6"/>
            <p:cNvSpPr txBox="1">
              <a:spLocks noChangeArrowheads="1"/>
            </p:cNvSpPr>
            <p:nvPr/>
          </p:nvSpPr>
          <p:spPr bwMode="auto">
            <a:xfrm>
              <a:off x="443151" y="6096000"/>
              <a:ext cx="8396049" cy="461665"/>
            </a:xfrm>
            <a:prstGeom prst="rect">
              <a:avLst/>
            </a:prstGeom>
            <a:noFill/>
            <a:ln w="9525">
              <a:noFill/>
              <a:miter lim="800000"/>
              <a:headEnd/>
              <a:tailEnd/>
            </a:ln>
          </p:spPr>
          <p:txBody>
            <a:bodyPr wrap="none">
              <a:prstTxWarp prst="textNoShape">
                <a:avLst/>
              </a:prstTxWarp>
              <a:spAutoFit/>
            </a:bodyPr>
            <a:lstStyle/>
            <a:p>
              <a:r>
                <a:rPr lang="en-US" b="1">
                  <a:solidFill>
                    <a:srgbClr val="0000FF"/>
                  </a:solidFill>
                </a:rPr>
                <a:t>Is SOD1 in sporadic ALS toxic through the same mechanisms?</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2226" name="Text Box 2"/>
          <p:cNvSpPr txBox="1">
            <a:spLocks noChangeArrowheads="1"/>
          </p:cNvSpPr>
          <p:nvPr/>
        </p:nvSpPr>
        <p:spPr bwMode="auto">
          <a:xfrm>
            <a:off x="420688" y="166688"/>
            <a:ext cx="8266112" cy="523875"/>
          </a:xfrm>
          <a:prstGeom prst="rect">
            <a:avLst/>
          </a:prstGeom>
          <a:noFill/>
          <a:ln w="9525">
            <a:noFill/>
            <a:miter lim="800000"/>
            <a:headEnd/>
            <a:tailEnd/>
          </a:ln>
        </p:spPr>
        <p:txBody>
          <a:bodyPr wrap="none">
            <a:prstTxWarp prst="textNoShape">
              <a:avLst/>
            </a:prstTxWarp>
            <a:spAutoFit/>
          </a:bodyPr>
          <a:lstStyle/>
          <a:p>
            <a:r>
              <a:rPr lang="en-US" sz="2800" b="1">
                <a:solidFill>
                  <a:srgbClr val="FF0000"/>
                </a:solidFill>
              </a:rPr>
              <a:t>Evidences that SOD1 could be involved also in SALS</a:t>
            </a:r>
          </a:p>
        </p:txBody>
      </p:sp>
      <p:sp>
        <p:nvSpPr>
          <p:cNvPr id="52227" name="Text Box 3"/>
          <p:cNvSpPr txBox="1">
            <a:spLocks noChangeArrowheads="1"/>
          </p:cNvSpPr>
          <p:nvPr/>
        </p:nvSpPr>
        <p:spPr bwMode="auto">
          <a:xfrm>
            <a:off x="60325" y="1050925"/>
            <a:ext cx="8702675" cy="5026025"/>
          </a:xfrm>
          <a:prstGeom prst="rect">
            <a:avLst/>
          </a:prstGeom>
          <a:noFill/>
          <a:ln w="9525">
            <a:noFill/>
            <a:miter lim="800000"/>
            <a:headEnd/>
            <a:tailEnd/>
          </a:ln>
        </p:spPr>
        <p:txBody>
          <a:bodyPr>
            <a:prstTxWarp prst="textNoShape">
              <a:avLst/>
            </a:prstTxWarp>
            <a:spAutoFit/>
          </a:bodyPr>
          <a:lstStyle/>
          <a:p>
            <a:r>
              <a:rPr lang="en-US"/>
              <a:t>-Symptoms and pathology of SALS patients are the same as in SOD1 related FALS patients</a:t>
            </a:r>
          </a:p>
          <a:p>
            <a:endParaRPr lang="en-US"/>
          </a:p>
          <a:p>
            <a:r>
              <a:rPr lang="en-US"/>
              <a:t>-Pathologic alterations of SOD1 mutant mice are similar to those observed in SALS patients</a:t>
            </a:r>
          </a:p>
          <a:p>
            <a:endParaRPr lang="en-US"/>
          </a:p>
          <a:p>
            <a:r>
              <a:rPr lang="en-US" sz="2000" i="1"/>
              <a:t>Formation of mitochondrial vacuoles</a:t>
            </a:r>
          </a:p>
          <a:p>
            <a:endParaRPr lang="en-US" sz="2000" i="1"/>
          </a:p>
          <a:p>
            <a:r>
              <a:rPr lang="en-US" sz="2000" i="1"/>
              <a:t>Expansion and rupture of the mitochondrial  outer membrane</a:t>
            </a:r>
          </a:p>
          <a:p>
            <a:endParaRPr lang="en-US" sz="2000" i="1"/>
          </a:p>
          <a:p>
            <a:r>
              <a:rPr lang="en-US" sz="2000" i="1"/>
              <a:t>Alterations of calcium homeostasis in the mitochondria</a:t>
            </a:r>
          </a:p>
          <a:p>
            <a:endParaRPr lang="en-US" sz="2000" i="1"/>
          </a:p>
          <a:p>
            <a:r>
              <a:rPr lang="en-US" sz="2000" i="1"/>
              <a:t>Alterations of mitochondrial membrane potential</a:t>
            </a:r>
          </a:p>
          <a:p>
            <a:endParaRPr lang="en-US" sz="2000" i="1"/>
          </a:p>
          <a:p>
            <a:r>
              <a:rPr lang="en-US" sz="2000" i="1"/>
              <a:t>Formation of calcium deposits within the mitochondria</a:t>
            </a: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23554" name="Picture 2"/>
          <p:cNvPicPr>
            <a:picLocks noChangeAspect="1" noChangeArrowheads="1"/>
          </p:cNvPicPr>
          <p:nvPr/>
        </p:nvPicPr>
        <p:blipFill>
          <a:blip r:embed="rId2"/>
          <a:srcRect/>
          <a:stretch>
            <a:fillRect/>
          </a:stretch>
        </p:blipFill>
        <p:spPr bwMode="auto">
          <a:xfrm>
            <a:off x="2971800" y="1676400"/>
            <a:ext cx="3376613" cy="4495800"/>
          </a:xfrm>
          <a:prstGeom prst="rect">
            <a:avLst/>
          </a:prstGeom>
          <a:noFill/>
          <a:ln w="9525">
            <a:noFill/>
            <a:miter lim="800000"/>
            <a:headEnd/>
            <a:tailEnd/>
          </a:ln>
        </p:spPr>
      </p:pic>
      <p:sp>
        <p:nvSpPr>
          <p:cNvPr id="23555" name="Text Box 3"/>
          <p:cNvSpPr txBox="1">
            <a:spLocks noChangeArrowheads="1"/>
          </p:cNvSpPr>
          <p:nvPr/>
        </p:nvSpPr>
        <p:spPr bwMode="auto">
          <a:xfrm>
            <a:off x="1355725" y="395288"/>
            <a:ext cx="7083425" cy="523875"/>
          </a:xfrm>
          <a:prstGeom prst="rect">
            <a:avLst/>
          </a:prstGeom>
          <a:noFill/>
          <a:ln w="9525">
            <a:noFill/>
            <a:miter lim="800000"/>
            <a:headEnd/>
            <a:tailEnd/>
          </a:ln>
        </p:spPr>
        <p:txBody>
          <a:bodyPr wrap="none">
            <a:prstTxWarp prst="textNoShape">
              <a:avLst/>
            </a:prstTxWarp>
            <a:spAutoFit/>
          </a:bodyPr>
          <a:lstStyle/>
          <a:p>
            <a:r>
              <a:rPr lang="en-US" sz="2800" b="1">
                <a:solidFill>
                  <a:srgbClr val="FF0000"/>
                </a:solidFill>
              </a:rPr>
              <a:t>MRI in Amyotrophic Lateral Sclerosis (ALS)</a:t>
            </a: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8130" name="AutoShape 2"/>
          <p:cNvSpPr>
            <a:spLocks noChangeArrowheads="1"/>
          </p:cNvSpPr>
          <p:nvPr/>
        </p:nvSpPr>
        <p:spPr bwMode="auto">
          <a:xfrm>
            <a:off x="3962400" y="685800"/>
            <a:ext cx="1447800" cy="1828800"/>
          </a:xfrm>
          <a:prstGeom prst="downArrow">
            <a:avLst>
              <a:gd name="adj1" fmla="val 50000"/>
              <a:gd name="adj2" fmla="val 55000"/>
            </a:avLst>
          </a:prstGeom>
          <a:solidFill>
            <a:srgbClr val="AD0606"/>
          </a:solidFill>
          <a:ln w="9525">
            <a:solidFill>
              <a:schemeClr val="tx1"/>
            </a:solidFill>
            <a:miter lim="800000"/>
            <a:headEnd/>
            <a:tailEnd/>
          </a:ln>
        </p:spPr>
        <p:txBody>
          <a:bodyPr wrap="none" anchor="ctr">
            <a:prstTxWarp prst="textNoShape">
              <a:avLst/>
            </a:prstTxWarp>
          </a:bodyPr>
          <a:lstStyle/>
          <a:p>
            <a:endParaRPr lang="en-US"/>
          </a:p>
        </p:txBody>
      </p:sp>
      <p:sp>
        <p:nvSpPr>
          <p:cNvPr id="48131" name="Text Box 3"/>
          <p:cNvSpPr txBox="1">
            <a:spLocks noChangeArrowheads="1"/>
          </p:cNvSpPr>
          <p:nvPr/>
        </p:nvSpPr>
        <p:spPr bwMode="auto">
          <a:xfrm>
            <a:off x="593725" y="3184525"/>
            <a:ext cx="8321675" cy="1816100"/>
          </a:xfrm>
          <a:prstGeom prst="rect">
            <a:avLst/>
          </a:prstGeom>
          <a:noFill/>
          <a:ln w="9525">
            <a:noFill/>
            <a:miter lim="800000"/>
            <a:headEnd/>
            <a:tailEnd/>
          </a:ln>
        </p:spPr>
        <p:txBody>
          <a:bodyPr>
            <a:prstTxWarp prst="textNoShape">
              <a:avLst/>
            </a:prstTxWarp>
            <a:spAutoFit/>
          </a:bodyPr>
          <a:lstStyle/>
          <a:p>
            <a:r>
              <a:rPr lang="en-US" sz="2800" b="1">
                <a:solidFill>
                  <a:srgbClr val="2D2D8A"/>
                </a:solidFill>
              </a:rPr>
              <a:t>1-SOD1 could be modified in SALS </a:t>
            </a:r>
          </a:p>
          <a:p>
            <a:endParaRPr lang="en-US" sz="2800" b="1">
              <a:solidFill>
                <a:srgbClr val="2D2D8A"/>
              </a:solidFill>
            </a:endParaRPr>
          </a:p>
          <a:p>
            <a:r>
              <a:rPr lang="en-US" sz="2800" b="1">
                <a:solidFill>
                  <a:srgbClr val="2D2D8A"/>
                </a:solidFill>
              </a:rPr>
              <a:t>2-SALS and FALS may share the same toxic mechanism of toxicity of SOD1</a:t>
            </a: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9154" name="Down Arrow 2"/>
          <p:cNvSpPr>
            <a:spLocks noChangeArrowheads="1"/>
          </p:cNvSpPr>
          <p:nvPr/>
        </p:nvSpPr>
        <p:spPr bwMode="auto">
          <a:xfrm>
            <a:off x="3810000" y="1600200"/>
            <a:ext cx="1447800" cy="2133600"/>
          </a:xfrm>
          <a:prstGeom prst="downArrow">
            <a:avLst>
              <a:gd name="adj1" fmla="val 50000"/>
              <a:gd name="adj2" fmla="val 50003"/>
            </a:avLst>
          </a:prstGeom>
          <a:solidFill>
            <a:srgbClr val="FF0000"/>
          </a:solidFill>
          <a:ln w="9525">
            <a:solidFill>
              <a:schemeClr val="tx1"/>
            </a:solidFill>
            <a:round/>
            <a:headEnd/>
            <a:tailEnd/>
          </a:ln>
        </p:spPr>
        <p:txBody>
          <a:bodyPr>
            <a:prstTxWarp prst="textNoShape">
              <a:avLst/>
            </a:prstTxWarp>
          </a:bodyPr>
          <a:lstStyle/>
          <a:p>
            <a:endParaRPr lang="en-US"/>
          </a:p>
        </p:txBody>
      </p:sp>
      <p:sp>
        <p:nvSpPr>
          <p:cNvPr id="49155" name="TextBox 3"/>
          <p:cNvSpPr txBox="1">
            <a:spLocks noChangeArrowheads="1"/>
          </p:cNvSpPr>
          <p:nvPr/>
        </p:nvSpPr>
        <p:spPr bwMode="auto">
          <a:xfrm>
            <a:off x="1295400" y="4352925"/>
            <a:ext cx="6648450" cy="523875"/>
          </a:xfrm>
          <a:prstGeom prst="rect">
            <a:avLst/>
          </a:prstGeom>
          <a:noFill/>
          <a:ln w="9525">
            <a:noFill/>
            <a:miter lim="800000"/>
            <a:headEnd/>
            <a:tailEnd/>
          </a:ln>
        </p:spPr>
        <p:txBody>
          <a:bodyPr wrap="none">
            <a:prstTxWarp prst="textNoShape">
              <a:avLst/>
            </a:prstTxWarp>
            <a:spAutoFit/>
          </a:bodyPr>
          <a:lstStyle/>
          <a:p>
            <a:r>
              <a:rPr lang="en-US" sz="2800" b="1">
                <a:solidFill>
                  <a:srgbClr val="000090"/>
                </a:solidFill>
              </a:rPr>
              <a:t>Can SOD1 form aggregates also in SALS?</a:t>
            </a: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55298" name="Picture 1"/>
          <p:cNvPicPr>
            <a:picLocks noChangeAspect="1"/>
          </p:cNvPicPr>
          <p:nvPr/>
        </p:nvPicPr>
        <p:blipFill>
          <a:blip r:embed="rId2"/>
          <a:srcRect/>
          <a:stretch>
            <a:fillRect/>
          </a:stretch>
        </p:blipFill>
        <p:spPr bwMode="auto">
          <a:xfrm>
            <a:off x="381000" y="1524000"/>
            <a:ext cx="8269288" cy="2438400"/>
          </a:xfrm>
          <a:prstGeom prst="rect">
            <a:avLst/>
          </a:prstGeom>
          <a:noFill/>
          <a:ln w="9525">
            <a:noFill/>
            <a:miter lim="800000"/>
            <a:headEnd/>
            <a:tailEnd/>
          </a:ln>
        </p:spPr>
      </p:pic>
      <p:pic>
        <p:nvPicPr>
          <p:cNvPr id="55299" name="Picture 2"/>
          <p:cNvPicPr>
            <a:picLocks noChangeAspect="1"/>
          </p:cNvPicPr>
          <p:nvPr/>
        </p:nvPicPr>
        <p:blipFill>
          <a:blip r:embed="rId3"/>
          <a:srcRect/>
          <a:stretch>
            <a:fillRect/>
          </a:stretch>
        </p:blipFill>
        <p:spPr bwMode="auto">
          <a:xfrm>
            <a:off x="603250" y="6296025"/>
            <a:ext cx="7945438" cy="15716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57346" name="Picture 2"/>
          <p:cNvPicPr>
            <a:picLocks noChangeAspect="1"/>
          </p:cNvPicPr>
          <p:nvPr/>
        </p:nvPicPr>
        <p:blipFill>
          <a:blip r:embed="rId2"/>
          <a:srcRect/>
          <a:stretch>
            <a:fillRect/>
          </a:stretch>
        </p:blipFill>
        <p:spPr bwMode="auto">
          <a:xfrm>
            <a:off x="1981200" y="957263"/>
            <a:ext cx="5181600" cy="3225800"/>
          </a:xfrm>
          <a:prstGeom prst="rect">
            <a:avLst/>
          </a:prstGeom>
          <a:noFill/>
          <a:ln w="9525">
            <a:noFill/>
            <a:miter lim="800000"/>
            <a:headEnd/>
            <a:tailEnd/>
          </a:ln>
        </p:spPr>
      </p:pic>
      <p:pic>
        <p:nvPicPr>
          <p:cNvPr id="57347" name="Picture 3"/>
          <p:cNvPicPr>
            <a:picLocks noChangeAspect="1"/>
          </p:cNvPicPr>
          <p:nvPr/>
        </p:nvPicPr>
        <p:blipFill>
          <a:blip r:embed="rId3"/>
          <a:srcRect/>
          <a:stretch>
            <a:fillRect/>
          </a:stretch>
        </p:blipFill>
        <p:spPr bwMode="auto">
          <a:xfrm>
            <a:off x="2238375" y="4183063"/>
            <a:ext cx="5103813" cy="1609725"/>
          </a:xfrm>
          <a:prstGeom prst="rect">
            <a:avLst/>
          </a:prstGeom>
          <a:noFill/>
          <a:ln w="9525">
            <a:noFill/>
            <a:miter lim="800000"/>
            <a:headEnd/>
            <a:tailEnd/>
          </a:ln>
        </p:spPr>
      </p:pic>
      <p:pic>
        <p:nvPicPr>
          <p:cNvPr id="57348" name="Picture 4"/>
          <p:cNvPicPr>
            <a:picLocks noChangeAspect="1"/>
          </p:cNvPicPr>
          <p:nvPr/>
        </p:nvPicPr>
        <p:blipFill>
          <a:blip r:embed="rId4"/>
          <a:srcRect/>
          <a:stretch>
            <a:fillRect/>
          </a:stretch>
        </p:blipFill>
        <p:spPr bwMode="auto">
          <a:xfrm>
            <a:off x="603250" y="6296025"/>
            <a:ext cx="7945438" cy="157163"/>
          </a:xfrm>
          <a:prstGeom prst="rect">
            <a:avLst/>
          </a:prstGeom>
          <a:noFill/>
          <a:ln w="9525">
            <a:noFill/>
            <a:miter lim="800000"/>
            <a:headEnd/>
            <a:tailEnd/>
          </a:ln>
        </p:spPr>
      </p:pic>
      <p:sp>
        <p:nvSpPr>
          <p:cNvPr id="57349" name="TextBox 5"/>
          <p:cNvSpPr txBox="1">
            <a:spLocks noChangeArrowheads="1"/>
          </p:cNvSpPr>
          <p:nvPr/>
        </p:nvSpPr>
        <p:spPr bwMode="auto">
          <a:xfrm>
            <a:off x="2057400" y="213605"/>
            <a:ext cx="5352747" cy="492443"/>
          </a:xfrm>
          <a:prstGeom prst="rect">
            <a:avLst/>
          </a:prstGeom>
          <a:noFill/>
          <a:ln w="9525">
            <a:noFill/>
            <a:miter lim="800000"/>
            <a:headEnd/>
            <a:tailEnd/>
          </a:ln>
        </p:spPr>
        <p:txBody>
          <a:bodyPr wrap="none">
            <a:prstTxWarp prst="textNoShape">
              <a:avLst/>
            </a:prstTxWarp>
            <a:spAutoFit/>
          </a:bodyPr>
          <a:lstStyle/>
          <a:p>
            <a:r>
              <a:rPr lang="en-US" sz="2600" b="1" dirty="0">
                <a:solidFill>
                  <a:srgbClr val="FF0000"/>
                </a:solidFill>
              </a:rPr>
              <a:t>SOD1 conformation-specific antibody </a:t>
            </a: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58370" name="Picture 1"/>
          <p:cNvPicPr>
            <a:picLocks noChangeAspect="1"/>
          </p:cNvPicPr>
          <p:nvPr/>
        </p:nvPicPr>
        <p:blipFill>
          <a:blip r:embed="rId2"/>
          <a:srcRect/>
          <a:stretch>
            <a:fillRect/>
          </a:stretch>
        </p:blipFill>
        <p:spPr bwMode="auto">
          <a:xfrm>
            <a:off x="2638777" y="1561118"/>
            <a:ext cx="4085167" cy="4932461"/>
          </a:xfrm>
          <a:prstGeom prst="rect">
            <a:avLst/>
          </a:prstGeom>
          <a:noFill/>
          <a:ln w="9525">
            <a:noFill/>
            <a:miter lim="800000"/>
            <a:headEnd/>
            <a:tailEnd/>
          </a:ln>
        </p:spPr>
      </p:pic>
      <p:pic>
        <p:nvPicPr>
          <p:cNvPr id="58371" name="Picture 3"/>
          <p:cNvPicPr>
            <a:picLocks noChangeAspect="1"/>
          </p:cNvPicPr>
          <p:nvPr/>
        </p:nvPicPr>
        <p:blipFill>
          <a:blip r:embed="rId3"/>
          <a:srcRect/>
          <a:stretch>
            <a:fillRect/>
          </a:stretch>
        </p:blipFill>
        <p:spPr bwMode="auto">
          <a:xfrm>
            <a:off x="603250" y="6592356"/>
            <a:ext cx="7945438" cy="157163"/>
          </a:xfrm>
          <a:prstGeom prst="rect">
            <a:avLst/>
          </a:prstGeom>
          <a:noFill/>
          <a:ln w="9525">
            <a:noFill/>
            <a:miter lim="800000"/>
            <a:headEnd/>
            <a:tailEnd/>
          </a:ln>
        </p:spPr>
      </p:pic>
      <p:sp>
        <p:nvSpPr>
          <p:cNvPr id="58372" name="TextBox 4"/>
          <p:cNvSpPr txBox="1">
            <a:spLocks noChangeArrowheads="1"/>
          </p:cNvSpPr>
          <p:nvPr/>
        </p:nvSpPr>
        <p:spPr bwMode="auto">
          <a:xfrm>
            <a:off x="1114203" y="406398"/>
            <a:ext cx="7433120" cy="1015663"/>
          </a:xfrm>
          <a:prstGeom prst="rect">
            <a:avLst/>
          </a:prstGeom>
          <a:noFill/>
          <a:ln w="9525">
            <a:noFill/>
            <a:miter lim="800000"/>
            <a:headEnd/>
            <a:tailEnd/>
          </a:ln>
        </p:spPr>
        <p:txBody>
          <a:bodyPr wrap="none">
            <a:prstTxWarp prst="textNoShape">
              <a:avLst/>
            </a:prstTxWarp>
            <a:spAutoFit/>
          </a:bodyPr>
          <a:lstStyle/>
          <a:p>
            <a:pPr algn="ctr"/>
            <a:r>
              <a:rPr lang="en-US" sz="3000" b="1" dirty="0">
                <a:solidFill>
                  <a:srgbClr val="FF0000"/>
                </a:solidFill>
              </a:rPr>
              <a:t>Conformation-specific SOD1 antibody detects</a:t>
            </a:r>
          </a:p>
          <a:p>
            <a:pPr algn="ctr"/>
            <a:r>
              <a:rPr lang="en-US" sz="3000" b="1" dirty="0">
                <a:solidFill>
                  <a:srgbClr val="FF0000"/>
                </a:solidFill>
              </a:rPr>
              <a:t>oxSOD1 in non-denaturing </a:t>
            </a:r>
            <a:r>
              <a:rPr lang="en-US" sz="3000" b="1" dirty="0" smtClean="0">
                <a:solidFill>
                  <a:srgbClr val="FF0000"/>
                </a:solidFill>
              </a:rPr>
              <a:t>conditions</a:t>
            </a:r>
            <a:endParaRPr lang="en-US" sz="3000" b="1" dirty="0">
              <a:solidFill>
                <a:srgbClr val="FF0000"/>
              </a:solidFill>
            </a:endParaRP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60418" name="Picture 1"/>
          <p:cNvPicPr>
            <a:picLocks noChangeAspect="1"/>
          </p:cNvPicPr>
          <p:nvPr/>
        </p:nvPicPr>
        <p:blipFill>
          <a:blip r:embed="rId2"/>
          <a:srcRect/>
          <a:stretch>
            <a:fillRect/>
          </a:stretch>
        </p:blipFill>
        <p:spPr bwMode="auto">
          <a:xfrm>
            <a:off x="160338" y="1682749"/>
            <a:ext cx="8823146" cy="3185583"/>
          </a:xfrm>
          <a:prstGeom prst="rect">
            <a:avLst/>
          </a:prstGeom>
          <a:noFill/>
          <a:ln w="9525">
            <a:noFill/>
            <a:miter lim="800000"/>
            <a:headEnd/>
            <a:tailEnd/>
          </a:ln>
        </p:spPr>
      </p:pic>
      <p:pic>
        <p:nvPicPr>
          <p:cNvPr id="60419" name="Picture 2"/>
          <p:cNvPicPr>
            <a:picLocks noChangeAspect="1"/>
          </p:cNvPicPr>
          <p:nvPr/>
        </p:nvPicPr>
        <p:blipFill>
          <a:blip r:embed="rId3"/>
          <a:srcRect/>
          <a:stretch>
            <a:fillRect/>
          </a:stretch>
        </p:blipFill>
        <p:spPr bwMode="auto">
          <a:xfrm>
            <a:off x="603250" y="6296025"/>
            <a:ext cx="7945438" cy="157163"/>
          </a:xfrm>
          <a:prstGeom prst="rect">
            <a:avLst/>
          </a:prstGeom>
          <a:noFill/>
          <a:ln w="9525">
            <a:noFill/>
            <a:miter lim="800000"/>
            <a:headEnd/>
            <a:tailEnd/>
          </a:ln>
        </p:spPr>
      </p:pic>
      <p:sp>
        <p:nvSpPr>
          <p:cNvPr id="60420" name="TextBox 3"/>
          <p:cNvSpPr txBox="1">
            <a:spLocks noChangeArrowheads="1"/>
          </p:cNvSpPr>
          <p:nvPr/>
        </p:nvSpPr>
        <p:spPr bwMode="auto">
          <a:xfrm>
            <a:off x="168250" y="297730"/>
            <a:ext cx="8815234" cy="492443"/>
          </a:xfrm>
          <a:prstGeom prst="rect">
            <a:avLst/>
          </a:prstGeom>
          <a:noFill/>
          <a:ln w="9525">
            <a:noFill/>
            <a:miter lim="800000"/>
            <a:headEnd/>
            <a:tailEnd/>
          </a:ln>
        </p:spPr>
        <p:txBody>
          <a:bodyPr wrap="none">
            <a:prstTxWarp prst="textNoShape">
              <a:avLst/>
            </a:prstTxWarp>
            <a:spAutoFit/>
          </a:bodyPr>
          <a:lstStyle/>
          <a:p>
            <a:r>
              <a:rPr lang="en-US" sz="2600" b="1" dirty="0">
                <a:solidFill>
                  <a:srgbClr val="FF0000"/>
                </a:solidFill>
              </a:rPr>
              <a:t>SOD1 oxidation inhibits </a:t>
            </a:r>
            <a:r>
              <a:rPr lang="en-US" sz="2600" b="1" dirty="0" err="1">
                <a:solidFill>
                  <a:srgbClr val="FF0000"/>
                </a:solidFill>
              </a:rPr>
              <a:t>anterograde</a:t>
            </a:r>
            <a:r>
              <a:rPr lang="en-US" sz="2600" b="1" dirty="0">
                <a:solidFill>
                  <a:srgbClr val="FF0000"/>
                </a:solidFill>
              </a:rPr>
              <a:t> Fast Axonal Transport FAT </a:t>
            </a: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61442" name="Picture 1"/>
          <p:cNvPicPr>
            <a:picLocks noChangeAspect="1"/>
          </p:cNvPicPr>
          <p:nvPr/>
        </p:nvPicPr>
        <p:blipFill>
          <a:blip r:embed="rId2"/>
          <a:srcRect/>
          <a:stretch>
            <a:fillRect/>
          </a:stretch>
        </p:blipFill>
        <p:spPr bwMode="auto">
          <a:xfrm>
            <a:off x="141288" y="1885950"/>
            <a:ext cx="8751887" cy="2422525"/>
          </a:xfrm>
          <a:prstGeom prst="rect">
            <a:avLst/>
          </a:prstGeom>
          <a:noFill/>
          <a:ln w="9525">
            <a:noFill/>
            <a:miter lim="800000"/>
            <a:headEnd/>
            <a:tailEnd/>
          </a:ln>
        </p:spPr>
      </p:pic>
      <p:pic>
        <p:nvPicPr>
          <p:cNvPr id="61443" name="Picture 2"/>
          <p:cNvPicPr>
            <a:picLocks noChangeAspect="1"/>
          </p:cNvPicPr>
          <p:nvPr/>
        </p:nvPicPr>
        <p:blipFill>
          <a:blip r:embed="rId3"/>
          <a:srcRect/>
          <a:stretch>
            <a:fillRect/>
          </a:stretch>
        </p:blipFill>
        <p:spPr bwMode="auto">
          <a:xfrm>
            <a:off x="603250" y="6296025"/>
            <a:ext cx="7945438" cy="157163"/>
          </a:xfrm>
          <a:prstGeom prst="rect">
            <a:avLst/>
          </a:prstGeom>
          <a:noFill/>
          <a:ln w="9525">
            <a:noFill/>
            <a:miter lim="800000"/>
            <a:headEnd/>
            <a:tailEnd/>
          </a:ln>
        </p:spPr>
      </p:pic>
      <p:sp>
        <p:nvSpPr>
          <p:cNvPr id="61444" name="TextBox 3"/>
          <p:cNvSpPr txBox="1">
            <a:spLocks noChangeArrowheads="1"/>
          </p:cNvSpPr>
          <p:nvPr/>
        </p:nvSpPr>
        <p:spPr bwMode="auto">
          <a:xfrm>
            <a:off x="89222" y="457200"/>
            <a:ext cx="8954158" cy="892552"/>
          </a:xfrm>
          <a:prstGeom prst="rect">
            <a:avLst/>
          </a:prstGeom>
          <a:noFill/>
          <a:ln w="9525">
            <a:noFill/>
            <a:miter lim="800000"/>
            <a:headEnd/>
            <a:tailEnd/>
          </a:ln>
        </p:spPr>
        <p:txBody>
          <a:bodyPr wrap="square">
            <a:prstTxWarp prst="textNoShape">
              <a:avLst/>
            </a:prstTxWarp>
            <a:spAutoFit/>
          </a:bodyPr>
          <a:lstStyle/>
          <a:p>
            <a:pPr algn="ctr"/>
            <a:r>
              <a:rPr lang="en-US" sz="2600" b="1" dirty="0">
                <a:solidFill>
                  <a:srgbClr val="FF0000"/>
                </a:solidFill>
              </a:rPr>
              <a:t>Sequestration of conformation-specific oxSOD1 reverts the effects</a:t>
            </a:r>
            <a:r>
              <a:rPr lang="en-US" sz="2600" b="1" dirty="0" smtClean="0">
                <a:solidFill>
                  <a:srgbClr val="FF0000"/>
                </a:solidFill>
              </a:rPr>
              <a:t> of </a:t>
            </a:r>
            <a:r>
              <a:rPr lang="en-US" sz="2600" b="1" dirty="0">
                <a:solidFill>
                  <a:srgbClr val="FF0000"/>
                </a:solidFill>
              </a:rPr>
              <a:t>wtSOD1 on FAT in SALS</a:t>
            </a: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62466" name="Picture 4"/>
          <p:cNvPicPr>
            <a:picLocks noChangeAspect="1"/>
          </p:cNvPicPr>
          <p:nvPr/>
        </p:nvPicPr>
        <p:blipFill>
          <a:blip r:embed="rId2"/>
          <a:srcRect/>
          <a:stretch>
            <a:fillRect/>
          </a:stretch>
        </p:blipFill>
        <p:spPr bwMode="auto">
          <a:xfrm>
            <a:off x="603250" y="6296025"/>
            <a:ext cx="7945438" cy="157163"/>
          </a:xfrm>
          <a:prstGeom prst="rect">
            <a:avLst/>
          </a:prstGeom>
          <a:noFill/>
          <a:ln w="9525">
            <a:noFill/>
            <a:miter lim="800000"/>
            <a:headEnd/>
            <a:tailEnd/>
          </a:ln>
        </p:spPr>
      </p:pic>
      <p:sp>
        <p:nvSpPr>
          <p:cNvPr id="62467" name="TextBox 5"/>
          <p:cNvSpPr txBox="1">
            <a:spLocks noChangeArrowheads="1"/>
          </p:cNvSpPr>
          <p:nvPr/>
        </p:nvSpPr>
        <p:spPr bwMode="auto">
          <a:xfrm>
            <a:off x="471592" y="228600"/>
            <a:ext cx="8192880" cy="892552"/>
          </a:xfrm>
          <a:prstGeom prst="rect">
            <a:avLst/>
          </a:prstGeom>
          <a:noFill/>
          <a:ln w="9525">
            <a:noFill/>
            <a:miter lim="800000"/>
            <a:headEnd/>
            <a:tailEnd/>
          </a:ln>
        </p:spPr>
        <p:txBody>
          <a:bodyPr wrap="none">
            <a:prstTxWarp prst="textNoShape">
              <a:avLst/>
            </a:prstTxWarp>
            <a:spAutoFit/>
          </a:bodyPr>
          <a:lstStyle/>
          <a:p>
            <a:pPr algn="ctr"/>
            <a:r>
              <a:rPr lang="en-US" sz="2600" b="1" dirty="0">
                <a:solidFill>
                  <a:srgbClr val="FF0000"/>
                </a:solidFill>
              </a:rPr>
              <a:t>Conformation-specific SOD1 antibody reacts with wtSOD1 </a:t>
            </a:r>
          </a:p>
          <a:p>
            <a:pPr algn="ctr"/>
            <a:r>
              <a:rPr lang="en-US" sz="2600" b="1" dirty="0">
                <a:solidFill>
                  <a:srgbClr val="FF0000"/>
                </a:solidFill>
              </a:rPr>
              <a:t>only in SALS</a:t>
            </a:r>
          </a:p>
        </p:txBody>
      </p:sp>
      <p:pic>
        <p:nvPicPr>
          <p:cNvPr id="62468" name="Picture 5"/>
          <p:cNvPicPr>
            <a:picLocks noChangeAspect="1"/>
          </p:cNvPicPr>
          <p:nvPr/>
        </p:nvPicPr>
        <p:blipFill>
          <a:blip r:embed="rId3"/>
          <a:srcRect/>
          <a:stretch>
            <a:fillRect/>
          </a:stretch>
        </p:blipFill>
        <p:spPr bwMode="auto">
          <a:xfrm>
            <a:off x="4876800" y="4191000"/>
            <a:ext cx="4068763" cy="1752600"/>
          </a:xfrm>
          <a:prstGeom prst="rect">
            <a:avLst/>
          </a:prstGeom>
          <a:noFill/>
          <a:ln w="9525">
            <a:noFill/>
            <a:miter lim="800000"/>
            <a:headEnd/>
            <a:tailEnd/>
          </a:ln>
        </p:spPr>
      </p:pic>
      <p:pic>
        <p:nvPicPr>
          <p:cNvPr id="62469" name="Picture 2"/>
          <p:cNvPicPr>
            <a:picLocks noChangeAspect="1"/>
          </p:cNvPicPr>
          <p:nvPr/>
        </p:nvPicPr>
        <p:blipFill>
          <a:blip r:embed="rId4"/>
          <a:srcRect/>
          <a:stretch>
            <a:fillRect/>
          </a:stretch>
        </p:blipFill>
        <p:spPr bwMode="auto">
          <a:xfrm>
            <a:off x="0" y="1092200"/>
            <a:ext cx="4610100" cy="4078288"/>
          </a:xfrm>
          <a:prstGeom prst="rect">
            <a:avLst/>
          </a:prstGeom>
          <a:noFill/>
          <a:ln w="9525">
            <a:noFill/>
            <a:miter lim="800000"/>
            <a:headEnd/>
            <a:tailEnd/>
          </a:ln>
        </p:spPr>
      </p:pic>
      <p:pic>
        <p:nvPicPr>
          <p:cNvPr id="62470" name="Picture 6"/>
          <p:cNvPicPr>
            <a:picLocks noChangeAspect="1"/>
          </p:cNvPicPr>
          <p:nvPr/>
        </p:nvPicPr>
        <p:blipFill>
          <a:blip r:embed="rId5"/>
          <a:srcRect/>
          <a:stretch>
            <a:fillRect/>
          </a:stretch>
        </p:blipFill>
        <p:spPr bwMode="auto">
          <a:xfrm>
            <a:off x="4560888" y="1143000"/>
            <a:ext cx="4583112" cy="202406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1202" name="Text Box 3"/>
          <p:cNvSpPr txBox="1">
            <a:spLocks noChangeArrowheads="1"/>
          </p:cNvSpPr>
          <p:nvPr/>
        </p:nvSpPr>
        <p:spPr bwMode="auto">
          <a:xfrm>
            <a:off x="150205" y="514350"/>
            <a:ext cx="8876013" cy="461665"/>
          </a:xfrm>
          <a:prstGeom prst="rect">
            <a:avLst/>
          </a:prstGeom>
          <a:noFill/>
          <a:ln w="9525">
            <a:noFill/>
            <a:miter lim="800000"/>
            <a:headEnd/>
            <a:tailEnd/>
          </a:ln>
        </p:spPr>
        <p:txBody>
          <a:bodyPr wrap="square">
            <a:prstTxWarp prst="textNoShape">
              <a:avLst/>
            </a:prstTxWarp>
            <a:spAutoFit/>
          </a:bodyPr>
          <a:lstStyle/>
          <a:p>
            <a:r>
              <a:rPr lang="en-US" sz="2400" b="1" dirty="0"/>
              <a:t>Mitochondrial abnormalities and dysfunction both in FALS and SALS </a:t>
            </a:r>
          </a:p>
        </p:txBody>
      </p:sp>
      <p:sp>
        <p:nvSpPr>
          <p:cNvPr id="51203" name="Down Arrow 5"/>
          <p:cNvSpPr>
            <a:spLocks noChangeArrowheads="1"/>
          </p:cNvSpPr>
          <p:nvPr/>
        </p:nvSpPr>
        <p:spPr bwMode="auto">
          <a:xfrm>
            <a:off x="3733800" y="1600200"/>
            <a:ext cx="1752600" cy="2133600"/>
          </a:xfrm>
          <a:prstGeom prst="downArrow">
            <a:avLst>
              <a:gd name="adj1" fmla="val 50000"/>
              <a:gd name="adj2" fmla="val 49998"/>
            </a:avLst>
          </a:prstGeom>
          <a:solidFill>
            <a:srgbClr val="FF0000"/>
          </a:solidFill>
          <a:ln w="9525">
            <a:solidFill>
              <a:schemeClr val="tx1"/>
            </a:solidFill>
            <a:round/>
            <a:headEnd/>
            <a:tailEnd/>
          </a:ln>
        </p:spPr>
        <p:txBody>
          <a:bodyPr>
            <a:prstTxWarp prst="textNoShape">
              <a:avLst/>
            </a:prstTxWarp>
          </a:bodyPr>
          <a:lstStyle/>
          <a:p>
            <a:endParaRPr lang="en-US"/>
          </a:p>
        </p:txBody>
      </p:sp>
      <p:sp>
        <p:nvSpPr>
          <p:cNvPr id="51204" name="TextBox 7"/>
          <p:cNvSpPr txBox="1">
            <a:spLocks noChangeArrowheads="1"/>
          </p:cNvSpPr>
          <p:nvPr/>
        </p:nvSpPr>
        <p:spPr bwMode="auto">
          <a:xfrm>
            <a:off x="2281238" y="4495800"/>
            <a:ext cx="4805362" cy="584200"/>
          </a:xfrm>
          <a:prstGeom prst="rect">
            <a:avLst/>
          </a:prstGeom>
          <a:noFill/>
          <a:ln w="9525">
            <a:noFill/>
            <a:miter lim="800000"/>
            <a:headEnd/>
            <a:tailEnd/>
          </a:ln>
        </p:spPr>
        <p:txBody>
          <a:bodyPr wrap="none">
            <a:prstTxWarp prst="textNoShape">
              <a:avLst/>
            </a:prstTxWarp>
            <a:spAutoFit/>
          </a:bodyPr>
          <a:lstStyle/>
          <a:p>
            <a:r>
              <a:rPr lang="en-US" sz="3200" b="1">
                <a:solidFill>
                  <a:srgbClr val="000090"/>
                </a:solidFill>
              </a:rPr>
              <a:t>A cause or a consequence?</a:t>
            </a: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468210" y="1315414"/>
            <a:ext cx="4003440" cy="4815902"/>
          </a:xfrm>
          <a:prstGeom prst="rect">
            <a:avLst/>
          </a:prstGeom>
        </p:spPr>
      </p:pic>
      <p:pic>
        <p:nvPicPr>
          <p:cNvPr id="4" name="Picture 3"/>
          <p:cNvPicPr>
            <a:picLocks noChangeAspect="1"/>
          </p:cNvPicPr>
          <p:nvPr/>
        </p:nvPicPr>
        <p:blipFill>
          <a:blip r:embed="rId3"/>
          <a:stretch>
            <a:fillRect/>
          </a:stretch>
        </p:blipFill>
        <p:spPr>
          <a:xfrm>
            <a:off x="4734577" y="6475627"/>
            <a:ext cx="4394200" cy="330200"/>
          </a:xfrm>
          <a:prstGeom prst="rect">
            <a:avLst/>
          </a:prstGeom>
        </p:spPr>
      </p:pic>
      <p:sp>
        <p:nvSpPr>
          <p:cNvPr id="5" name="TextBox 4"/>
          <p:cNvSpPr txBox="1"/>
          <p:nvPr/>
        </p:nvSpPr>
        <p:spPr>
          <a:xfrm>
            <a:off x="876518" y="268327"/>
            <a:ext cx="7461497" cy="523220"/>
          </a:xfrm>
          <a:prstGeom prst="rect">
            <a:avLst/>
          </a:prstGeom>
          <a:noFill/>
        </p:spPr>
        <p:txBody>
          <a:bodyPr wrap="none" rtlCol="0">
            <a:spAutoFit/>
          </a:bodyPr>
          <a:lstStyle/>
          <a:p>
            <a:r>
              <a:rPr lang="en-US" sz="2800" b="1" dirty="0" err="1" smtClean="0">
                <a:solidFill>
                  <a:srgbClr val="FF0000"/>
                </a:solidFill>
              </a:rPr>
              <a:t>Hyperoxidized</a:t>
            </a:r>
            <a:r>
              <a:rPr lang="en-US" sz="2800" b="1" dirty="0" smtClean="0">
                <a:solidFill>
                  <a:srgbClr val="FF0000"/>
                </a:solidFill>
              </a:rPr>
              <a:t> SOD1 forms a complex with Bcl2…</a:t>
            </a:r>
            <a:endParaRPr lang="en-US" sz="2800" b="1" dirty="0">
              <a:solidFill>
                <a:srgbClr val="FF0000"/>
              </a:solidFill>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5602" name="Rectangle 2"/>
          <p:cNvSpPr>
            <a:spLocks noChangeArrowheads="1"/>
          </p:cNvSpPr>
          <p:nvPr/>
        </p:nvSpPr>
        <p:spPr bwMode="auto">
          <a:xfrm>
            <a:off x="2514600" y="212725"/>
            <a:ext cx="4202113" cy="519113"/>
          </a:xfrm>
          <a:prstGeom prst="rect">
            <a:avLst/>
          </a:prstGeom>
          <a:noFill/>
          <a:ln w="9525">
            <a:noFill/>
            <a:miter lim="800000"/>
            <a:headEnd/>
            <a:tailEnd/>
          </a:ln>
        </p:spPr>
        <p:txBody>
          <a:bodyPr wrap="none">
            <a:prstTxWarp prst="textNoShape">
              <a:avLst/>
            </a:prstTxWarp>
            <a:spAutoFit/>
          </a:bodyPr>
          <a:lstStyle/>
          <a:p>
            <a:r>
              <a:rPr lang="en-US" sz="2800" b="1">
                <a:solidFill>
                  <a:srgbClr val="FF0000"/>
                </a:solidFill>
              </a:rPr>
              <a:t>Electromyography (EMG)</a:t>
            </a:r>
          </a:p>
        </p:txBody>
      </p:sp>
      <p:pic>
        <p:nvPicPr>
          <p:cNvPr id="25603" name="Picture 3"/>
          <p:cNvPicPr>
            <a:picLocks noChangeAspect="1" noChangeArrowheads="1"/>
          </p:cNvPicPr>
          <p:nvPr/>
        </p:nvPicPr>
        <p:blipFill>
          <a:blip r:embed="rId2"/>
          <a:srcRect/>
          <a:stretch>
            <a:fillRect/>
          </a:stretch>
        </p:blipFill>
        <p:spPr bwMode="auto">
          <a:xfrm>
            <a:off x="2387600" y="1177925"/>
            <a:ext cx="4622800" cy="3698875"/>
          </a:xfrm>
          <a:prstGeom prst="rect">
            <a:avLst/>
          </a:prstGeom>
          <a:noFill/>
          <a:ln w="9525">
            <a:noFill/>
            <a:miter lim="800000"/>
            <a:headEnd/>
            <a:tailEnd/>
          </a:ln>
        </p:spPr>
      </p:pic>
      <p:sp>
        <p:nvSpPr>
          <p:cNvPr id="25604" name="Rectangle 4"/>
          <p:cNvSpPr>
            <a:spLocks noChangeArrowheads="1"/>
          </p:cNvSpPr>
          <p:nvPr/>
        </p:nvSpPr>
        <p:spPr bwMode="auto">
          <a:xfrm>
            <a:off x="609600" y="5410200"/>
            <a:ext cx="8001000" cy="1190625"/>
          </a:xfrm>
          <a:prstGeom prst="rect">
            <a:avLst/>
          </a:prstGeom>
          <a:noFill/>
          <a:ln w="9525">
            <a:noFill/>
            <a:miter lim="800000"/>
            <a:headEnd/>
            <a:tailEnd/>
          </a:ln>
        </p:spPr>
        <p:txBody>
          <a:bodyPr>
            <a:prstTxWarp prst="textNoShape">
              <a:avLst/>
            </a:prstTxWarp>
            <a:spAutoFit/>
          </a:bodyPr>
          <a:lstStyle/>
          <a:p>
            <a:r>
              <a:rPr lang="en-US" sz="1800">
                <a:solidFill>
                  <a:srgbClr val="000000"/>
                </a:solidFill>
              </a:rPr>
              <a:t>A needle electrode is inserted through the skin into the muscle. Each muscle fiber that contracts will produce an action potential. The presence, size, and shape of the wave form of the action potential produced on the oscilloscope, provides information about the ability of the muscle to respond to nervous stimulation.</a:t>
            </a: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31754" y="2088070"/>
            <a:ext cx="4456419" cy="2290800"/>
          </a:xfrm>
          <a:prstGeom prst="rect">
            <a:avLst/>
          </a:prstGeom>
        </p:spPr>
      </p:pic>
      <p:pic>
        <p:nvPicPr>
          <p:cNvPr id="3" name="Picture 2"/>
          <p:cNvPicPr>
            <a:picLocks noChangeAspect="1"/>
          </p:cNvPicPr>
          <p:nvPr/>
        </p:nvPicPr>
        <p:blipFill>
          <a:blip r:embed="rId3"/>
          <a:stretch>
            <a:fillRect/>
          </a:stretch>
        </p:blipFill>
        <p:spPr>
          <a:xfrm>
            <a:off x="5190951" y="1405826"/>
            <a:ext cx="3390900" cy="3187700"/>
          </a:xfrm>
          <a:prstGeom prst="rect">
            <a:avLst/>
          </a:prstGeom>
        </p:spPr>
      </p:pic>
      <p:pic>
        <p:nvPicPr>
          <p:cNvPr id="4" name="Picture 3"/>
          <p:cNvPicPr>
            <a:picLocks noChangeAspect="1"/>
          </p:cNvPicPr>
          <p:nvPr/>
        </p:nvPicPr>
        <p:blipFill>
          <a:blip r:embed="rId4"/>
          <a:stretch>
            <a:fillRect/>
          </a:stretch>
        </p:blipFill>
        <p:spPr>
          <a:xfrm>
            <a:off x="4734577" y="6475627"/>
            <a:ext cx="4394200" cy="330200"/>
          </a:xfrm>
          <a:prstGeom prst="rect">
            <a:avLst/>
          </a:prstGeom>
        </p:spPr>
      </p:pic>
      <p:sp>
        <p:nvSpPr>
          <p:cNvPr id="5" name="TextBox 4"/>
          <p:cNvSpPr txBox="1"/>
          <p:nvPr/>
        </p:nvSpPr>
        <p:spPr>
          <a:xfrm>
            <a:off x="209807" y="304104"/>
            <a:ext cx="8553194" cy="954107"/>
          </a:xfrm>
          <a:prstGeom prst="rect">
            <a:avLst/>
          </a:prstGeom>
          <a:noFill/>
        </p:spPr>
        <p:txBody>
          <a:bodyPr wrap="square" rtlCol="0">
            <a:spAutoFit/>
          </a:bodyPr>
          <a:lstStyle/>
          <a:p>
            <a:pPr algn="ctr"/>
            <a:r>
              <a:rPr lang="en-US" sz="2800" b="1" dirty="0" smtClean="0">
                <a:solidFill>
                  <a:srgbClr val="FF0000"/>
                </a:solidFill>
              </a:rPr>
              <a:t>Bcl2 is </a:t>
            </a:r>
            <a:r>
              <a:rPr lang="en-US" sz="2800" b="1" dirty="0" err="1" smtClean="0">
                <a:solidFill>
                  <a:srgbClr val="FF0000"/>
                </a:solidFill>
              </a:rPr>
              <a:t>conformationally</a:t>
            </a:r>
            <a:r>
              <a:rPr lang="en-US" sz="2800" b="1" dirty="0" smtClean="0">
                <a:solidFill>
                  <a:srgbClr val="FF0000"/>
                </a:solidFill>
              </a:rPr>
              <a:t> modified in </a:t>
            </a:r>
            <a:r>
              <a:rPr lang="en-US" sz="2800" b="1" dirty="0" err="1" smtClean="0">
                <a:solidFill>
                  <a:srgbClr val="FF0000"/>
                </a:solidFill>
              </a:rPr>
              <a:t>lymphoblasts</a:t>
            </a:r>
            <a:r>
              <a:rPr lang="en-US" sz="2800" b="1" dirty="0" smtClean="0">
                <a:solidFill>
                  <a:srgbClr val="FF0000"/>
                </a:solidFill>
              </a:rPr>
              <a:t> of </a:t>
            </a:r>
            <a:r>
              <a:rPr lang="en-US" sz="2800" b="1" dirty="0" err="1" smtClean="0">
                <a:solidFill>
                  <a:srgbClr val="FF0000"/>
                </a:solidFill>
              </a:rPr>
              <a:t>hyperoxidized</a:t>
            </a:r>
            <a:r>
              <a:rPr lang="en-US" sz="2800" b="1" dirty="0" smtClean="0">
                <a:solidFill>
                  <a:srgbClr val="FF0000"/>
                </a:solidFill>
              </a:rPr>
              <a:t> SOD1 ALS and in </a:t>
            </a:r>
            <a:r>
              <a:rPr lang="en-US" sz="2800" b="1" dirty="0" err="1" smtClean="0">
                <a:solidFill>
                  <a:srgbClr val="FF0000"/>
                </a:solidFill>
              </a:rPr>
              <a:t>fALS</a:t>
            </a:r>
            <a:endParaRPr lang="en-US" sz="2800" b="1" dirty="0">
              <a:solidFill>
                <a:srgbClr val="FF0000"/>
              </a:solidFill>
            </a:endParaRP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52226" name="Picture 1"/>
          <p:cNvPicPr>
            <a:picLocks noChangeAspect="1"/>
          </p:cNvPicPr>
          <p:nvPr/>
        </p:nvPicPr>
        <p:blipFill>
          <a:blip r:embed="rId2"/>
          <a:srcRect/>
          <a:stretch>
            <a:fillRect/>
          </a:stretch>
        </p:blipFill>
        <p:spPr bwMode="auto">
          <a:xfrm>
            <a:off x="3452813" y="1198563"/>
            <a:ext cx="3041650" cy="4275137"/>
          </a:xfrm>
          <a:prstGeom prst="rect">
            <a:avLst/>
          </a:prstGeom>
          <a:noFill/>
          <a:ln w="9525">
            <a:noFill/>
            <a:miter lim="800000"/>
            <a:headEnd/>
            <a:tailEnd/>
          </a:ln>
        </p:spPr>
      </p:pic>
      <p:pic>
        <p:nvPicPr>
          <p:cNvPr id="52227" name="Picture 2"/>
          <p:cNvPicPr>
            <a:picLocks noChangeAspect="1"/>
          </p:cNvPicPr>
          <p:nvPr/>
        </p:nvPicPr>
        <p:blipFill>
          <a:blip r:embed="rId3"/>
          <a:srcRect/>
          <a:stretch>
            <a:fillRect/>
          </a:stretch>
        </p:blipFill>
        <p:spPr bwMode="auto">
          <a:xfrm>
            <a:off x="1952625" y="5473700"/>
            <a:ext cx="5740400" cy="1308100"/>
          </a:xfrm>
          <a:prstGeom prst="rect">
            <a:avLst/>
          </a:prstGeom>
          <a:noFill/>
          <a:ln w="9525">
            <a:noFill/>
            <a:miter lim="800000"/>
            <a:headEnd/>
            <a:tailEnd/>
          </a:ln>
        </p:spPr>
      </p:pic>
      <p:pic>
        <p:nvPicPr>
          <p:cNvPr id="52228" name="Picture 3"/>
          <p:cNvPicPr>
            <a:picLocks noChangeAspect="1"/>
          </p:cNvPicPr>
          <p:nvPr/>
        </p:nvPicPr>
        <p:blipFill>
          <a:blip r:embed="rId4"/>
          <a:srcRect/>
          <a:stretch>
            <a:fillRect/>
          </a:stretch>
        </p:blipFill>
        <p:spPr bwMode="auto">
          <a:xfrm>
            <a:off x="4733925" y="6475413"/>
            <a:ext cx="4394200" cy="330200"/>
          </a:xfrm>
          <a:prstGeom prst="rect">
            <a:avLst/>
          </a:prstGeom>
          <a:noFill/>
          <a:ln w="9525">
            <a:noFill/>
            <a:miter lim="800000"/>
            <a:headEnd/>
            <a:tailEnd/>
          </a:ln>
        </p:spPr>
      </p:pic>
      <p:sp>
        <p:nvSpPr>
          <p:cNvPr id="52229" name="TextBox 4"/>
          <p:cNvSpPr txBox="1">
            <a:spLocks noChangeArrowheads="1"/>
          </p:cNvSpPr>
          <p:nvPr/>
        </p:nvSpPr>
        <p:spPr bwMode="auto">
          <a:xfrm>
            <a:off x="1510947" y="228600"/>
            <a:ext cx="6298319" cy="892552"/>
          </a:xfrm>
          <a:prstGeom prst="rect">
            <a:avLst/>
          </a:prstGeom>
          <a:noFill/>
          <a:ln w="9525">
            <a:noFill/>
            <a:miter lim="800000"/>
            <a:headEnd/>
            <a:tailEnd/>
          </a:ln>
        </p:spPr>
        <p:txBody>
          <a:bodyPr wrap="none">
            <a:prstTxWarp prst="textNoShape">
              <a:avLst/>
            </a:prstTxWarp>
            <a:spAutoFit/>
          </a:bodyPr>
          <a:lstStyle/>
          <a:p>
            <a:pPr algn="ctr"/>
            <a:r>
              <a:rPr lang="en-US" sz="2600" b="1" dirty="0">
                <a:solidFill>
                  <a:srgbClr val="FF0000"/>
                </a:solidFill>
              </a:rPr>
              <a:t>Hyper-oxidized SOD1 can be associated with </a:t>
            </a:r>
          </a:p>
          <a:p>
            <a:pPr algn="ctr"/>
            <a:r>
              <a:rPr lang="en-US" sz="2600" b="1" dirty="0">
                <a:solidFill>
                  <a:srgbClr val="FF0000"/>
                </a:solidFill>
              </a:rPr>
              <a:t>mitochondrial dysfunction</a:t>
            </a: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3730" name="Text Box 2"/>
          <p:cNvSpPr txBox="1">
            <a:spLocks noChangeArrowheads="1"/>
          </p:cNvSpPr>
          <p:nvPr/>
        </p:nvSpPr>
        <p:spPr bwMode="auto">
          <a:xfrm>
            <a:off x="1050925" y="365125"/>
            <a:ext cx="7260333" cy="492443"/>
          </a:xfrm>
          <a:prstGeom prst="rect">
            <a:avLst/>
          </a:prstGeom>
          <a:noFill/>
          <a:ln w="9525">
            <a:noFill/>
            <a:miter lim="800000"/>
            <a:headEnd/>
            <a:tailEnd/>
          </a:ln>
        </p:spPr>
        <p:txBody>
          <a:bodyPr wrap="none">
            <a:prstTxWarp prst="textNoShape">
              <a:avLst/>
            </a:prstTxWarp>
            <a:spAutoFit/>
          </a:bodyPr>
          <a:lstStyle/>
          <a:p>
            <a:r>
              <a:rPr lang="en-US" sz="2600" b="1" dirty="0">
                <a:solidFill>
                  <a:srgbClr val="FF0000"/>
                </a:solidFill>
              </a:rPr>
              <a:t>Axonal transport: Intracellular transport in neurons</a:t>
            </a:r>
          </a:p>
        </p:txBody>
      </p:sp>
      <p:sp>
        <p:nvSpPr>
          <p:cNvPr id="73731" name="Text Box 3"/>
          <p:cNvSpPr txBox="1">
            <a:spLocks noChangeArrowheads="1"/>
          </p:cNvSpPr>
          <p:nvPr/>
        </p:nvSpPr>
        <p:spPr bwMode="auto">
          <a:xfrm>
            <a:off x="340609" y="1369380"/>
            <a:ext cx="8525615" cy="4832092"/>
          </a:xfrm>
          <a:prstGeom prst="rect">
            <a:avLst/>
          </a:prstGeom>
          <a:noFill/>
          <a:ln w="9525">
            <a:noFill/>
            <a:miter lim="800000"/>
            <a:headEnd/>
            <a:tailEnd/>
          </a:ln>
        </p:spPr>
        <p:txBody>
          <a:bodyPr wrap="square">
            <a:prstTxWarp prst="textNoShape">
              <a:avLst/>
            </a:prstTxWarp>
            <a:spAutoFit/>
          </a:bodyPr>
          <a:lstStyle/>
          <a:p>
            <a:r>
              <a:rPr lang="en-US" sz="2200" dirty="0"/>
              <a:t>-Neurons are polarized cells. The presence of a positive or negative pole provides driving force to regulate </a:t>
            </a:r>
            <a:r>
              <a:rPr lang="en-US" sz="2200" dirty="0" err="1"/>
              <a:t>anterograde</a:t>
            </a:r>
            <a:r>
              <a:rPr lang="en-US" sz="2200" dirty="0"/>
              <a:t> or retrograde transport.</a:t>
            </a:r>
          </a:p>
          <a:p>
            <a:endParaRPr lang="en-US" sz="2200" dirty="0"/>
          </a:p>
          <a:p>
            <a:r>
              <a:rPr lang="en-US" sz="2200" dirty="0"/>
              <a:t>-</a:t>
            </a:r>
            <a:r>
              <a:rPr lang="en-US" sz="2200" dirty="0" err="1"/>
              <a:t>Anterograde</a:t>
            </a:r>
            <a:r>
              <a:rPr lang="en-US" sz="2200" dirty="0"/>
              <a:t>: from cell body to neuronal end. Positive pole.</a:t>
            </a:r>
          </a:p>
          <a:p>
            <a:r>
              <a:rPr lang="en-US" sz="2200" dirty="0"/>
              <a:t>-Retrograde: from neuronal end back to cell body. Negative pole.</a:t>
            </a:r>
          </a:p>
          <a:p>
            <a:endParaRPr lang="en-US" sz="2200" dirty="0"/>
          </a:p>
          <a:p>
            <a:r>
              <a:rPr lang="en-US" sz="2200" b="1" dirty="0">
                <a:solidFill>
                  <a:srgbClr val="2D2D8A"/>
                </a:solidFill>
              </a:rPr>
              <a:t>What is transported? </a:t>
            </a:r>
          </a:p>
          <a:p>
            <a:endParaRPr lang="en-US" sz="2200" dirty="0"/>
          </a:p>
          <a:p>
            <a:r>
              <a:rPr lang="en-US" sz="2200" dirty="0"/>
              <a:t>Proteins (synthesized in the cell body)</a:t>
            </a:r>
          </a:p>
          <a:p>
            <a:endParaRPr lang="en-US" sz="2200" dirty="0"/>
          </a:p>
          <a:p>
            <a:r>
              <a:rPr lang="en-US" sz="2200" dirty="0"/>
              <a:t>Organelles-Mitochondria</a:t>
            </a:r>
          </a:p>
          <a:p>
            <a:endParaRPr lang="en-US" sz="2200" dirty="0"/>
          </a:p>
          <a:p>
            <a:r>
              <a:rPr lang="en-US" sz="2200" dirty="0"/>
              <a:t>Vesicles</a:t>
            </a:r>
          </a:p>
          <a:p>
            <a:endParaRPr lang="en-US" sz="2200" dirty="0"/>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74754" name="Picture 2"/>
          <p:cNvPicPr>
            <a:picLocks noChangeAspect="1" noChangeArrowheads="1"/>
          </p:cNvPicPr>
          <p:nvPr/>
        </p:nvPicPr>
        <p:blipFill>
          <a:blip r:embed="rId2"/>
          <a:srcRect/>
          <a:stretch>
            <a:fillRect/>
          </a:stretch>
        </p:blipFill>
        <p:spPr bwMode="auto">
          <a:xfrm>
            <a:off x="303707" y="717119"/>
            <a:ext cx="8610106" cy="4767344"/>
          </a:xfrm>
          <a:prstGeom prst="rect">
            <a:avLst/>
          </a:prstGeom>
          <a:noFill/>
          <a:ln w="9525">
            <a:noFill/>
            <a:miter lim="800000"/>
            <a:headEnd/>
            <a:tailEnd/>
          </a:ln>
        </p:spPr>
      </p:pic>
      <p:pic>
        <p:nvPicPr>
          <p:cNvPr id="74755" name="Picture 3"/>
          <p:cNvPicPr>
            <a:picLocks noChangeAspect="1" noChangeArrowheads="1"/>
          </p:cNvPicPr>
          <p:nvPr/>
        </p:nvPicPr>
        <p:blipFill>
          <a:blip r:embed="rId3"/>
          <a:srcRect/>
          <a:stretch>
            <a:fillRect/>
          </a:stretch>
        </p:blipFill>
        <p:spPr bwMode="auto">
          <a:xfrm>
            <a:off x="1066800" y="5554896"/>
            <a:ext cx="7416800" cy="1176338"/>
          </a:xfrm>
          <a:prstGeom prst="rect">
            <a:avLst/>
          </a:prstGeom>
          <a:noFill/>
          <a:ln w="9525">
            <a:noFill/>
            <a:miter lim="800000"/>
            <a:headEnd/>
            <a:tailEnd/>
          </a:ln>
        </p:spPr>
      </p:pic>
      <p:pic>
        <p:nvPicPr>
          <p:cNvPr id="74756" name="Picture 4"/>
          <p:cNvPicPr>
            <a:picLocks noChangeAspect="1" noChangeArrowheads="1"/>
          </p:cNvPicPr>
          <p:nvPr/>
        </p:nvPicPr>
        <p:blipFill>
          <a:blip r:embed="rId4"/>
          <a:srcRect/>
          <a:stretch>
            <a:fillRect/>
          </a:stretch>
        </p:blipFill>
        <p:spPr bwMode="auto">
          <a:xfrm>
            <a:off x="6477000" y="6636036"/>
            <a:ext cx="2436813" cy="222250"/>
          </a:xfrm>
          <a:prstGeom prst="rect">
            <a:avLst/>
          </a:prstGeom>
          <a:noFill/>
          <a:ln w="9525">
            <a:noFill/>
            <a:miter lim="800000"/>
            <a:headEnd/>
            <a:tailEnd/>
          </a:ln>
        </p:spPr>
      </p:pic>
      <p:sp>
        <p:nvSpPr>
          <p:cNvPr id="74757" name="Text Box 5"/>
          <p:cNvSpPr txBox="1">
            <a:spLocks noChangeArrowheads="1"/>
          </p:cNvSpPr>
          <p:nvPr/>
        </p:nvSpPr>
        <p:spPr bwMode="auto">
          <a:xfrm>
            <a:off x="2981325" y="144463"/>
            <a:ext cx="4261710" cy="784830"/>
          </a:xfrm>
          <a:prstGeom prst="rect">
            <a:avLst/>
          </a:prstGeom>
          <a:noFill/>
          <a:ln w="9525">
            <a:noFill/>
            <a:miter lim="800000"/>
            <a:headEnd/>
            <a:tailEnd/>
          </a:ln>
        </p:spPr>
        <p:txBody>
          <a:bodyPr wrap="none">
            <a:prstTxWarp prst="textNoShape">
              <a:avLst/>
            </a:prstTxWarp>
            <a:spAutoFit/>
          </a:bodyPr>
          <a:lstStyle/>
          <a:p>
            <a:r>
              <a:rPr lang="en-US" sz="4500" b="1" dirty="0">
                <a:solidFill>
                  <a:srgbClr val="FF0000"/>
                </a:solidFill>
              </a:rPr>
              <a:t>Axonal Transport</a:t>
            </a: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6802" name="Text Box 2"/>
          <p:cNvSpPr txBox="1">
            <a:spLocks noChangeArrowheads="1"/>
          </p:cNvSpPr>
          <p:nvPr/>
        </p:nvSpPr>
        <p:spPr bwMode="auto">
          <a:xfrm>
            <a:off x="272522" y="457200"/>
            <a:ext cx="8772304" cy="492443"/>
          </a:xfrm>
          <a:prstGeom prst="rect">
            <a:avLst/>
          </a:prstGeom>
          <a:noFill/>
          <a:ln w="9525">
            <a:noFill/>
            <a:miter lim="800000"/>
            <a:headEnd/>
            <a:tailEnd/>
          </a:ln>
        </p:spPr>
        <p:txBody>
          <a:bodyPr wrap="none">
            <a:prstTxWarp prst="textNoShape">
              <a:avLst/>
            </a:prstTxWarp>
            <a:spAutoFit/>
          </a:bodyPr>
          <a:lstStyle/>
          <a:p>
            <a:r>
              <a:rPr lang="en-US" sz="2600" b="1" dirty="0">
                <a:solidFill>
                  <a:srgbClr val="FF0000"/>
                </a:solidFill>
              </a:rPr>
              <a:t>Point mutations in the gene of </a:t>
            </a:r>
            <a:r>
              <a:rPr lang="en-US" sz="2600" b="1" dirty="0" err="1">
                <a:solidFill>
                  <a:srgbClr val="FF0000"/>
                </a:solidFill>
              </a:rPr>
              <a:t>dynactin</a:t>
            </a:r>
            <a:r>
              <a:rPr lang="en-US" sz="2600" b="1" dirty="0">
                <a:solidFill>
                  <a:srgbClr val="FF0000"/>
                </a:solidFill>
              </a:rPr>
              <a:t> are associated to FALS</a:t>
            </a:r>
          </a:p>
        </p:txBody>
      </p:sp>
      <p:pic>
        <p:nvPicPr>
          <p:cNvPr id="76803" name="Picture 3"/>
          <p:cNvPicPr>
            <a:picLocks noChangeAspect="1" noChangeArrowheads="1"/>
          </p:cNvPicPr>
          <p:nvPr/>
        </p:nvPicPr>
        <p:blipFill>
          <a:blip r:embed="rId2"/>
          <a:srcRect/>
          <a:stretch>
            <a:fillRect/>
          </a:stretch>
        </p:blipFill>
        <p:spPr bwMode="auto">
          <a:xfrm>
            <a:off x="1185863" y="1600200"/>
            <a:ext cx="6772275" cy="4503738"/>
          </a:xfrm>
          <a:prstGeom prst="rect">
            <a:avLst/>
          </a:prstGeom>
          <a:noFill/>
          <a:ln w="9525">
            <a:noFill/>
            <a:miter lim="800000"/>
            <a:headEnd/>
            <a:tailEnd/>
          </a:ln>
        </p:spPr>
      </p:pic>
      <p:sp>
        <p:nvSpPr>
          <p:cNvPr id="76804" name="Line 4"/>
          <p:cNvSpPr>
            <a:spLocks noChangeShapeType="1"/>
          </p:cNvSpPr>
          <p:nvPr/>
        </p:nvSpPr>
        <p:spPr bwMode="auto">
          <a:xfrm>
            <a:off x="457200" y="3343275"/>
            <a:ext cx="609600" cy="0"/>
          </a:xfrm>
          <a:prstGeom prst="line">
            <a:avLst/>
          </a:prstGeom>
          <a:noFill/>
          <a:ln w="28575">
            <a:solidFill>
              <a:srgbClr val="A50A0E"/>
            </a:solidFill>
            <a:round/>
            <a:headEnd/>
            <a:tailEnd type="triangle" w="med" len="med"/>
          </a:ln>
        </p:spPr>
        <p:txBody>
          <a:bodyPr wrap="none" anchor="ctr">
            <a:prstTxWarp prst="textNoShape">
              <a:avLst/>
            </a:prstTxWarp>
          </a:bodyPr>
          <a:lstStyle/>
          <a:p>
            <a:endParaRPr lang="en-US"/>
          </a:p>
        </p:txBody>
      </p:sp>
      <p:pic>
        <p:nvPicPr>
          <p:cNvPr id="76805" name="Picture 5"/>
          <p:cNvPicPr>
            <a:picLocks noChangeAspect="1" noChangeArrowheads="1"/>
          </p:cNvPicPr>
          <p:nvPr/>
        </p:nvPicPr>
        <p:blipFill>
          <a:blip r:embed="rId3"/>
          <a:srcRect/>
          <a:stretch>
            <a:fillRect/>
          </a:stretch>
        </p:blipFill>
        <p:spPr bwMode="auto">
          <a:xfrm>
            <a:off x="228600" y="6477000"/>
            <a:ext cx="8610600" cy="15716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7826" name="Text Box 2"/>
          <p:cNvSpPr txBox="1">
            <a:spLocks noChangeArrowheads="1"/>
          </p:cNvSpPr>
          <p:nvPr/>
        </p:nvSpPr>
        <p:spPr bwMode="auto">
          <a:xfrm>
            <a:off x="2819400" y="136525"/>
            <a:ext cx="4172950" cy="553998"/>
          </a:xfrm>
          <a:prstGeom prst="rect">
            <a:avLst/>
          </a:prstGeom>
          <a:noFill/>
          <a:ln w="9525">
            <a:noFill/>
            <a:miter lim="800000"/>
            <a:headEnd/>
            <a:tailEnd/>
          </a:ln>
        </p:spPr>
        <p:txBody>
          <a:bodyPr wrap="none">
            <a:prstTxWarp prst="textNoShape">
              <a:avLst/>
            </a:prstTxWarp>
            <a:spAutoFit/>
          </a:bodyPr>
          <a:lstStyle/>
          <a:p>
            <a:r>
              <a:rPr lang="en-US" sz="3000" b="1" dirty="0">
                <a:solidFill>
                  <a:srgbClr val="FF0000"/>
                </a:solidFill>
              </a:rPr>
              <a:t>ALS and axonal transport</a:t>
            </a:r>
          </a:p>
        </p:txBody>
      </p:sp>
      <p:sp>
        <p:nvSpPr>
          <p:cNvPr id="77827" name="Line 3"/>
          <p:cNvSpPr>
            <a:spLocks noChangeShapeType="1"/>
          </p:cNvSpPr>
          <p:nvPr/>
        </p:nvSpPr>
        <p:spPr bwMode="auto">
          <a:xfrm flipH="1">
            <a:off x="914400" y="2835275"/>
            <a:ext cx="2362200" cy="669925"/>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77828" name="Text Box 4"/>
          <p:cNvSpPr txBox="1">
            <a:spLocks noChangeArrowheads="1"/>
          </p:cNvSpPr>
          <p:nvPr/>
        </p:nvSpPr>
        <p:spPr bwMode="auto">
          <a:xfrm>
            <a:off x="1852613" y="4343400"/>
            <a:ext cx="3955010" cy="477054"/>
          </a:xfrm>
          <a:prstGeom prst="rect">
            <a:avLst/>
          </a:prstGeom>
          <a:noFill/>
          <a:ln w="9525">
            <a:noFill/>
            <a:miter lim="800000"/>
            <a:headEnd/>
            <a:tailEnd/>
          </a:ln>
        </p:spPr>
        <p:txBody>
          <a:bodyPr wrap="none">
            <a:prstTxWarp prst="textNoShape">
              <a:avLst/>
            </a:prstTxWarp>
            <a:spAutoFit/>
          </a:bodyPr>
          <a:lstStyle/>
          <a:p>
            <a:r>
              <a:rPr lang="en-US" sz="2500" b="1" dirty="0"/>
              <a:t>Deposition of </a:t>
            </a:r>
            <a:r>
              <a:rPr lang="en-US" sz="2500" b="1" dirty="0" err="1"/>
              <a:t>neurofilament</a:t>
            </a:r>
            <a:endParaRPr lang="en-US" sz="2500" b="1" dirty="0"/>
          </a:p>
        </p:txBody>
      </p:sp>
      <p:sp>
        <p:nvSpPr>
          <p:cNvPr id="77829" name="Line 5"/>
          <p:cNvSpPr>
            <a:spLocks noChangeShapeType="1"/>
          </p:cNvSpPr>
          <p:nvPr/>
        </p:nvSpPr>
        <p:spPr bwMode="auto">
          <a:xfrm>
            <a:off x="5181600" y="2759075"/>
            <a:ext cx="1066800" cy="2971800"/>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77830" name="Text Box 6"/>
          <p:cNvSpPr txBox="1">
            <a:spLocks noChangeArrowheads="1"/>
          </p:cNvSpPr>
          <p:nvPr/>
        </p:nvSpPr>
        <p:spPr bwMode="auto">
          <a:xfrm>
            <a:off x="4330685" y="5715000"/>
            <a:ext cx="4726455" cy="477054"/>
          </a:xfrm>
          <a:prstGeom prst="rect">
            <a:avLst/>
          </a:prstGeom>
          <a:noFill/>
          <a:ln w="9525">
            <a:noFill/>
            <a:miter lim="800000"/>
            <a:headEnd/>
            <a:tailEnd/>
          </a:ln>
        </p:spPr>
        <p:txBody>
          <a:bodyPr wrap="none">
            <a:prstTxWarp prst="textNoShape">
              <a:avLst/>
            </a:prstTxWarp>
            <a:spAutoFit/>
          </a:bodyPr>
          <a:lstStyle/>
          <a:p>
            <a:r>
              <a:rPr lang="en-US" sz="2500" b="1" dirty="0"/>
              <a:t>Defects and mutations in </a:t>
            </a:r>
            <a:r>
              <a:rPr lang="en-US" sz="2500" b="1" dirty="0" err="1" smtClean="0"/>
              <a:t>dynactin</a:t>
            </a:r>
            <a:endParaRPr lang="en-US" sz="2500" b="1" dirty="0"/>
          </a:p>
        </p:txBody>
      </p:sp>
      <p:sp>
        <p:nvSpPr>
          <p:cNvPr id="77831" name="Text Box 7"/>
          <p:cNvSpPr txBox="1">
            <a:spLocks noChangeArrowheads="1"/>
          </p:cNvSpPr>
          <p:nvPr/>
        </p:nvSpPr>
        <p:spPr bwMode="auto">
          <a:xfrm>
            <a:off x="212725" y="1061045"/>
            <a:ext cx="8550275" cy="1631216"/>
          </a:xfrm>
          <a:prstGeom prst="rect">
            <a:avLst/>
          </a:prstGeom>
          <a:noFill/>
          <a:ln w="9525">
            <a:noFill/>
            <a:miter lim="800000"/>
            <a:headEnd/>
            <a:tailEnd/>
          </a:ln>
        </p:spPr>
        <p:txBody>
          <a:bodyPr>
            <a:prstTxWarp prst="textNoShape">
              <a:avLst/>
            </a:prstTxWarp>
            <a:spAutoFit/>
          </a:bodyPr>
          <a:lstStyle/>
          <a:p>
            <a:r>
              <a:rPr lang="en-US" sz="2500" dirty="0"/>
              <a:t>In </a:t>
            </a:r>
            <a:r>
              <a:rPr lang="en-US" sz="2500" dirty="0" err="1"/>
              <a:t>motorneurons</a:t>
            </a:r>
            <a:r>
              <a:rPr lang="en-US" sz="2500" dirty="0"/>
              <a:t>, axons are very long thus both </a:t>
            </a:r>
            <a:r>
              <a:rPr lang="en-US" sz="2500" dirty="0" err="1"/>
              <a:t>anterograde</a:t>
            </a:r>
            <a:r>
              <a:rPr lang="en-US" sz="2500" dirty="0"/>
              <a:t> and retrograde transport are complex events</a:t>
            </a:r>
          </a:p>
          <a:p>
            <a:endParaRPr lang="en-US" sz="2500" dirty="0"/>
          </a:p>
          <a:p>
            <a:r>
              <a:rPr lang="en-US" sz="2500" b="1" dirty="0">
                <a:solidFill>
                  <a:srgbClr val="2D2D8A"/>
                </a:solidFill>
              </a:rPr>
              <a:t>                   Neuronal transport is reduced in ALS </a:t>
            </a:r>
          </a:p>
        </p:txBody>
      </p:sp>
      <p:sp>
        <p:nvSpPr>
          <p:cNvPr id="77832" name="Line 3"/>
          <p:cNvSpPr>
            <a:spLocks noChangeShapeType="1"/>
          </p:cNvSpPr>
          <p:nvPr/>
        </p:nvSpPr>
        <p:spPr bwMode="auto">
          <a:xfrm flipH="1">
            <a:off x="3429000" y="2987675"/>
            <a:ext cx="0" cy="1203325"/>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77833" name="Text Box 4"/>
          <p:cNvSpPr txBox="1">
            <a:spLocks noChangeArrowheads="1"/>
          </p:cNvSpPr>
          <p:nvPr/>
        </p:nvSpPr>
        <p:spPr bwMode="auto">
          <a:xfrm>
            <a:off x="71438" y="3505200"/>
            <a:ext cx="2425113" cy="477054"/>
          </a:xfrm>
          <a:prstGeom prst="rect">
            <a:avLst/>
          </a:prstGeom>
          <a:noFill/>
          <a:ln w="9525">
            <a:noFill/>
            <a:miter lim="800000"/>
            <a:headEnd/>
            <a:tailEnd/>
          </a:ln>
        </p:spPr>
        <p:txBody>
          <a:bodyPr wrap="none">
            <a:prstTxWarp prst="textNoShape">
              <a:avLst/>
            </a:prstTxWarp>
            <a:spAutoFit/>
          </a:bodyPr>
          <a:lstStyle/>
          <a:p>
            <a:r>
              <a:rPr lang="en-US" sz="2500" b="1" dirty="0"/>
              <a:t>SOD1 aggregates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78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78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78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828" grpId="0"/>
      <p:bldP spid="77830" grpId="0"/>
      <p:bldP spid="77833" grpId="0"/>
    </p:bldLst>
  </p:timing>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81922" name="Picture 2"/>
          <p:cNvPicPr>
            <a:picLocks noChangeAspect="1" noChangeArrowheads="1"/>
          </p:cNvPicPr>
          <p:nvPr/>
        </p:nvPicPr>
        <p:blipFill>
          <a:blip r:embed="rId2"/>
          <a:srcRect/>
          <a:stretch>
            <a:fillRect/>
          </a:stretch>
        </p:blipFill>
        <p:spPr bwMode="auto">
          <a:xfrm>
            <a:off x="1608138" y="1068388"/>
            <a:ext cx="5930900" cy="4724400"/>
          </a:xfrm>
          <a:prstGeom prst="rect">
            <a:avLst/>
          </a:prstGeom>
          <a:noFill/>
          <a:ln w="9525">
            <a:noFill/>
            <a:miter lim="800000"/>
            <a:headEnd/>
            <a:tailEnd/>
          </a:ln>
        </p:spPr>
      </p:pic>
      <p:pic>
        <p:nvPicPr>
          <p:cNvPr id="81923" name="Picture 3"/>
          <p:cNvPicPr>
            <a:picLocks noChangeAspect="1" noChangeArrowheads="1"/>
          </p:cNvPicPr>
          <p:nvPr/>
        </p:nvPicPr>
        <p:blipFill>
          <a:blip r:embed="rId3"/>
          <a:srcRect/>
          <a:stretch>
            <a:fillRect/>
          </a:stretch>
        </p:blipFill>
        <p:spPr bwMode="auto">
          <a:xfrm>
            <a:off x="533400" y="5791200"/>
            <a:ext cx="8356600" cy="728663"/>
          </a:xfrm>
          <a:prstGeom prst="rect">
            <a:avLst/>
          </a:prstGeom>
          <a:noFill/>
          <a:ln w="9525">
            <a:noFill/>
            <a:miter lim="800000"/>
            <a:headEnd/>
            <a:tailEnd/>
          </a:ln>
        </p:spPr>
      </p:pic>
      <p:pic>
        <p:nvPicPr>
          <p:cNvPr id="81924" name="Picture 4"/>
          <p:cNvPicPr>
            <a:picLocks noChangeAspect="1" noChangeArrowheads="1"/>
          </p:cNvPicPr>
          <p:nvPr/>
        </p:nvPicPr>
        <p:blipFill>
          <a:blip r:embed="rId4"/>
          <a:srcRect/>
          <a:stretch>
            <a:fillRect/>
          </a:stretch>
        </p:blipFill>
        <p:spPr bwMode="auto">
          <a:xfrm>
            <a:off x="152400" y="6553200"/>
            <a:ext cx="8839200" cy="212725"/>
          </a:xfrm>
          <a:prstGeom prst="rect">
            <a:avLst/>
          </a:prstGeom>
          <a:noFill/>
          <a:ln w="9525">
            <a:noFill/>
            <a:miter lim="800000"/>
            <a:headEnd/>
            <a:tailEnd/>
          </a:ln>
        </p:spPr>
      </p:pic>
      <p:sp>
        <p:nvSpPr>
          <p:cNvPr id="81925" name="Text Box 5"/>
          <p:cNvSpPr txBox="1">
            <a:spLocks noChangeArrowheads="1"/>
          </p:cNvSpPr>
          <p:nvPr/>
        </p:nvSpPr>
        <p:spPr bwMode="auto">
          <a:xfrm>
            <a:off x="365125" y="168275"/>
            <a:ext cx="8397875" cy="892552"/>
          </a:xfrm>
          <a:prstGeom prst="rect">
            <a:avLst/>
          </a:prstGeom>
          <a:noFill/>
          <a:ln w="9525">
            <a:noFill/>
            <a:miter lim="800000"/>
            <a:headEnd/>
            <a:tailEnd/>
          </a:ln>
        </p:spPr>
        <p:txBody>
          <a:bodyPr>
            <a:prstTxWarp prst="textNoShape">
              <a:avLst/>
            </a:prstTxWarp>
            <a:spAutoFit/>
          </a:bodyPr>
          <a:lstStyle/>
          <a:p>
            <a:pPr algn="ctr"/>
            <a:r>
              <a:rPr lang="en-US" sz="2600" b="1" dirty="0">
                <a:solidFill>
                  <a:srgbClr val="FF0000"/>
                </a:solidFill>
              </a:rPr>
              <a:t>Axonal </a:t>
            </a:r>
            <a:r>
              <a:rPr lang="en-US" sz="2600" b="1" dirty="0" err="1">
                <a:solidFill>
                  <a:srgbClr val="FF0000"/>
                </a:solidFill>
              </a:rPr>
              <a:t>vacuolation</a:t>
            </a:r>
            <a:r>
              <a:rPr lang="en-US" sz="2600" b="1" dirty="0">
                <a:solidFill>
                  <a:srgbClr val="FF0000"/>
                </a:solidFill>
              </a:rPr>
              <a:t> is an early event that precedes </a:t>
            </a:r>
            <a:r>
              <a:rPr lang="en-US" sz="2600" b="1" dirty="0" err="1">
                <a:solidFill>
                  <a:srgbClr val="FF0000"/>
                </a:solidFill>
              </a:rPr>
              <a:t>neurodegeneration</a:t>
            </a:r>
            <a:r>
              <a:rPr lang="en-US" sz="2600" b="1" dirty="0">
                <a:solidFill>
                  <a:srgbClr val="FF0000"/>
                </a:solidFill>
              </a:rPr>
              <a:t> in a model of ALS</a:t>
            </a:r>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82946" name="Picture 2"/>
          <p:cNvPicPr>
            <a:picLocks noChangeAspect="1" noChangeArrowheads="1"/>
          </p:cNvPicPr>
          <p:nvPr/>
        </p:nvPicPr>
        <p:blipFill>
          <a:blip r:embed="rId2"/>
          <a:srcRect/>
          <a:stretch>
            <a:fillRect/>
          </a:stretch>
        </p:blipFill>
        <p:spPr bwMode="auto">
          <a:xfrm>
            <a:off x="169990" y="1276262"/>
            <a:ext cx="4901082" cy="5523442"/>
          </a:xfrm>
          <a:prstGeom prst="rect">
            <a:avLst/>
          </a:prstGeom>
          <a:noFill/>
          <a:ln w="9525">
            <a:noFill/>
            <a:miter lim="800000"/>
            <a:headEnd/>
            <a:tailEnd/>
          </a:ln>
        </p:spPr>
      </p:pic>
      <p:pic>
        <p:nvPicPr>
          <p:cNvPr id="82947" name="Picture 3"/>
          <p:cNvPicPr>
            <a:picLocks noChangeAspect="1" noChangeArrowheads="1"/>
          </p:cNvPicPr>
          <p:nvPr/>
        </p:nvPicPr>
        <p:blipFill>
          <a:blip r:embed="rId3"/>
          <a:srcRect/>
          <a:stretch>
            <a:fillRect/>
          </a:stretch>
        </p:blipFill>
        <p:spPr bwMode="auto">
          <a:xfrm>
            <a:off x="5149727" y="3429000"/>
            <a:ext cx="3890963" cy="1471613"/>
          </a:xfrm>
          <a:prstGeom prst="rect">
            <a:avLst/>
          </a:prstGeom>
          <a:noFill/>
          <a:ln w="9525">
            <a:noFill/>
            <a:miter lim="800000"/>
            <a:headEnd/>
            <a:tailEnd/>
          </a:ln>
        </p:spPr>
      </p:pic>
      <p:sp>
        <p:nvSpPr>
          <p:cNvPr id="82948" name="Text Box 4"/>
          <p:cNvSpPr txBox="1">
            <a:spLocks noChangeArrowheads="1"/>
          </p:cNvSpPr>
          <p:nvPr/>
        </p:nvSpPr>
        <p:spPr bwMode="auto">
          <a:xfrm>
            <a:off x="5915025" y="6386513"/>
            <a:ext cx="1095375" cy="304800"/>
          </a:xfrm>
          <a:prstGeom prst="rect">
            <a:avLst/>
          </a:prstGeom>
          <a:noFill/>
          <a:ln w="9525">
            <a:noFill/>
            <a:miter lim="800000"/>
            <a:headEnd/>
            <a:tailEnd/>
          </a:ln>
        </p:spPr>
        <p:txBody>
          <a:bodyPr wrap="none">
            <a:prstTxWarp prst="textNoShape">
              <a:avLst/>
            </a:prstTxWarp>
            <a:spAutoFit/>
          </a:bodyPr>
          <a:lstStyle/>
          <a:p>
            <a:r>
              <a:rPr lang="en-US" sz="1400" b="1" i="1"/>
              <a:t>Neuroreport</a:t>
            </a:r>
          </a:p>
        </p:txBody>
      </p:sp>
      <p:pic>
        <p:nvPicPr>
          <p:cNvPr id="82949" name="Picture 5"/>
          <p:cNvPicPr>
            <a:picLocks noChangeAspect="1" noChangeArrowheads="1"/>
          </p:cNvPicPr>
          <p:nvPr/>
        </p:nvPicPr>
        <p:blipFill>
          <a:blip r:embed="rId4"/>
          <a:srcRect/>
          <a:stretch>
            <a:fillRect/>
          </a:stretch>
        </p:blipFill>
        <p:spPr bwMode="auto">
          <a:xfrm>
            <a:off x="7010400" y="6477000"/>
            <a:ext cx="1909763" cy="136525"/>
          </a:xfrm>
          <a:prstGeom prst="rect">
            <a:avLst/>
          </a:prstGeom>
          <a:noFill/>
          <a:ln w="9525">
            <a:noFill/>
            <a:miter lim="800000"/>
            <a:headEnd/>
            <a:tailEnd/>
          </a:ln>
        </p:spPr>
      </p:pic>
      <p:sp>
        <p:nvSpPr>
          <p:cNvPr id="82950" name="Text Box 6"/>
          <p:cNvSpPr txBox="1">
            <a:spLocks noChangeArrowheads="1"/>
          </p:cNvSpPr>
          <p:nvPr/>
        </p:nvSpPr>
        <p:spPr bwMode="auto">
          <a:xfrm>
            <a:off x="169989" y="65970"/>
            <a:ext cx="8808329" cy="1292662"/>
          </a:xfrm>
          <a:prstGeom prst="rect">
            <a:avLst/>
          </a:prstGeom>
          <a:noFill/>
          <a:ln w="9525">
            <a:noFill/>
            <a:miter lim="800000"/>
            <a:headEnd/>
            <a:tailEnd/>
          </a:ln>
        </p:spPr>
        <p:txBody>
          <a:bodyPr wrap="square">
            <a:prstTxWarp prst="textNoShape">
              <a:avLst/>
            </a:prstTxWarp>
            <a:spAutoFit/>
          </a:bodyPr>
          <a:lstStyle/>
          <a:p>
            <a:pPr algn="ctr"/>
            <a:r>
              <a:rPr lang="en-US" sz="2600" b="1" dirty="0">
                <a:solidFill>
                  <a:srgbClr val="FF0000"/>
                </a:solidFill>
              </a:rPr>
              <a:t>Aggregates of </a:t>
            </a:r>
            <a:r>
              <a:rPr lang="en-US" sz="2600" b="1" dirty="0" smtClean="0">
                <a:solidFill>
                  <a:srgbClr val="FF0000"/>
                </a:solidFill>
              </a:rPr>
              <a:t>G85RSOD1 </a:t>
            </a:r>
            <a:r>
              <a:rPr lang="en-US" sz="2600" b="1" dirty="0">
                <a:solidFill>
                  <a:srgbClr val="FF0000"/>
                </a:solidFill>
              </a:rPr>
              <a:t>are found in the axons, co-localizing </a:t>
            </a:r>
          </a:p>
          <a:p>
            <a:pPr algn="ctr"/>
            <a:r>
              <a:rPr lang="en-US" sz="2600" b="1" dirty="0">
                <a:solidFill>
                  <a:srgbClr val="FF0000"/>
                </a:solidFill>
              </a:rPr>
              <a:t>with </a:t>
            </a:r>
            <a:r>
              <a:rPr lang="en-US" sz="2600" b="1" dirty="0" err="1">
                <a:solidFill>
                  <a:srgbClr val="FF0000"/>
                </a:solidFill>
              </a:rPr>
              <a:t>dynein</a:t>
            </a:r>
            <a:r>
              <a:rPr lang="en-US" sz="2600" b="1" dirty="0">
                <a:solidFill>
                  <a:srgbClr val="FF0000"/>
                </a:solidFill>
              </a:rPr>
              <a:t>: possible role of mutant SOD1 </a:t>
            </a:r>
          </a:p>
          <a:p>
            <a:pPr algn="ctr"/>
            <a:r>
              <a:rPr lang="en-US" sz="2600" b="1" dirty="0">
                <a:solidFill>
                  <a:srgbClr val="FF0000"/>
                </a:solidFill>
              </a:rPr>
              <a:t>in damaging axonal transport</a:t>
            </a: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83970" name="Picture 2"/>
          <p:cNvPicPr>
            <a:picLocks noChangeAspect="1" noChangeArrowheads="1"/>
          </p:cNvPicPr>
          <p:nvPr/>
        </p:nvPicPr>
        <p:blipFill>
          <a:blip r:embed="rId2"/>
          <a:srcRect/>
          <a:stretch>
            <a:fillRect/>
          </a:stretch>
        </p:blipFill>
        <p:spPr bwMode="auto">
          <a:xfrm>
            <a:off x="1579018" y="1182707"/>
            <a:ext cx="6175136" cy="4834796"/>
          </a:xfrm>
          <a:prstGeom prst="rect">
            <a:avLst/>
          </a:prstGeom>
          <a:noFill/>
          <a:ln w="9525">
            <a:noFill/>
            <a:miter lim="800000"/>
            <a:headEnd/>
            <a:tailEnd/>
          </a:ln>
        </p:spPr>
      </p:pic>
      <p:pic>
        <p:nvPicPr>
          <p:cNvPr id="83971" name="Picture 3"/>
          <p:cNvPicPr>
            <a:picLocks noChangeAspect="1" noChangeArrowheads="1"/>
          </p:cNvPicPr>
          <p:nvPr/>
        </p:nvPicPr>
        <p:blipFill>
          <a:blip r:embed="rId3"/>
          <a:srcRect/>
          <a:stretch>
            <a:fillRect/>
          </a:stretch>
        </p:blipFill>
        <p:spPr bwMode="auto">
          <a:xfrm>
            <a:off x="190500" y="6365875"/>
            <a:ext cx="8801100" cy="339725"/>
          </a:xfrm>
          <a:prstGeom prst="rect">
            <a:avLst/>
          </a:prstGeom>
          <a:noFill/>
          <a:ln w="9525">
            <a:noFill/>
            <a:miter lim="800000"/>
            <a:headEnd/>
            <a:tailEnd/>
          </a:ln>
        </p:spPr>
      </p:pic>
      <p:sp>
        <p:nvSpPr>
          <p:cNvPr id="83972" name="Text Box 4"/>
          <p:cNvSpPr txBox="1">
            <a:spLocks noChangeArrowheads="1"/>
          </p:cNvSpPr>
          <p:nvPr/>
        </p:nvSpPr>
        <p:spPr bwMode="auto">
          <a:xfrm>
            <a:off x="1579018" y="228600"/>
            <a:ext cx="6009778" cy="954107"/>
          </a:xfrm>
          <a:prstGeom prst="rect">
            <a:avLst/>
          </a:prstGeom>
          <a:noFill/>
          <a:ln w="9525">
            <a:noFill/>
            <a:miter lim="800000"/>
            <a:headEnd/>
            <a:tailEnd/>
          </a:ln>
        </p:spPr>
        <p:txBody>
          <a:bodyPr wrap="none">
            <a:prstTxWarp prst="textNoShape">
              <a:avLst/>
            </a:prstTxWarp>
            <a:spAutoFit/>
          </a:bodyPr>
          <a:lstStyle/>
          <a:p>
            <a:pPr algn="ctr"/>
            <a:r>
              <a:rPr lang="en-US" sz="2800" b="1" dirty="0">
                <a:solidFill>
                  <a:srgbClr val="FF0000"/>
                </a:solidFill>
              </a:rPr>
              <a:t>Model of aberrant interaction between </a:t>
            </a:r>
          </a:p>
          <a:p>
            <a:pPr algn="ctr"/>
            <a:r>
              <a:rPr lang="en-US" sz="2800" b="1" dirty="0">
                <a:solidFill>
                  <a:srgbClr val="FF0000"/>
                </a:solidFill>
              </a:rPr>
              <a:t>SOD1 aggregates and </a:t>
            </a:r>
            <a:r>
              <a:rPr lang="en-US" sz="2800" b="1" dirty="0" err="1">
                <a:solidFill>
                  <a:srgbClr val="FF0000"/>
                </a:solidFill>
              </a:rPr>
              <a:t>dynein</a:t>
            </a:r>
            <a:r>
              <a:rPr lang="en-US" sz="2800" b="1" dirty="0">
                <a:solidFill>
                  <a:srgbClr val="FF0000"/>
                </a:solidFill>
              </a:rPr>
              <a:t> on FALS</a:t>
            </a: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19458" name="Picture 1"/>
          <p:cNvPicPr>
            <a:picLocks noChangeAspect="1"/>
          </p:cNvPicPr>
          <p:nvPr/>
        </p:nvPicPr>
        <p:blipFill>
          <a:blip r:embed="rId2"/>
          <a:srcRect/>
          <a:stretch>
            <a:fillRect/>
          </a:stretch>
        </p:blipFill>
        <p:spPr bwMode="auto">
          <a:xfrm>
            <a:off x="1298601" y="838200"/>
            <a:ext cx="6751571" cy="3740307"/>
          </a:xfrm>
          <a:prstGeom prst="rect">
            <a:avLst/>
          </a:prstGeom>
          <a:noFill/>
          <a:ln w="9525">
            <a:noFill/>
            <a:miter lim="800000"/>
            <a:headEnd/>
            <a:tailEnd/>
          </a:ln>
        </p:spPr>
      </p:pic>
      <p:pic>
        <p:nvPicPr>
          <p:cNvPr id="19459" name="Picture 2"/>
          <p:cNvPicPr>
            <a:picLocks noChangeAspect="1"/>
          </p:cNvPicPr>
          <p:nvPr/>
        </p:nvPicPr>
        <p:blipFill>
          <a:blip r:embed="rId3"/>
          <a:srcRect/>
          <a:stretch>
            <a:fillRect/>
          </a:stretch>
        </p:blipFill>
        <p:spPr bwMode="auto">
          <a:xfrm>
            <a:off x="6943849" y="6440488"/>
            <a:ext cx="1603251" cy="272894"/>
          </a:xfrm>
          <a:prstGeom prst="rect">
            <a:avLst/>
          </a:prstGeom>
          <a:noFill/>
          <a:ln w="9525">
            <a:noFill/>
            <a:miter lim="800000"/>
            <a:headEnd/>
            <a:tailEnd/>
          </a:ln>
        </p:spPr>
      </p:pic>
      <p:pic>
        <p:nvPicPr>
          <p:cNvPr id="19460" name="Picture 3"/>
          <p:cNvPicPr>
            <a:picLocks noChangeAspect="1"/>
          </p:cNvPicPr>
          <p:nvPr/>
        </p:nvPicPr>
        <p:blipFill>
          <a:blip r:embed="rId4"/>
          <a:srcRect/>
          <a:stretch>
            <a:fillRect/>
          </a:stretch>
        </p:blipFill>
        <p:spPr bwMode="auto">
          <a:xfrm>
            <a:off x="771534" y="4578507"/>
            <a:ext cx="7510286" cy="1326399"/>
          </a:xfrm>
          <a:prstGeom prst="rect">
            <a:avLst/>
          </a:prstGeom>
          <a:noFill/>
          <a:ln w="9525">
            <a:noFill/>
            <a:miter lim="800000"/>
            <a:headEnd/>
            <a:tailEnd/>
          </a:ln>
        </p:spPr>
      </p:pic>
      <p:sp>
        <p:nvSpPr>
          <p:cNvPr id="19461" name="TextBox 4"/>
          <p:cNvSpPr txBox="1">
            <a:spLocks noChangeArrowheads="1"/>
          </p:cNvSpPr>
          <p:nvPr/>
        </p:nvSpPr>
        <p:spPr bwMode="auto">
          <a:xfrm>
            <a:off x="1616267" y="284202"/>
            <a:ext cx="6185971" cy="553998"/>
          </a:xfrm>
          <a:prstGeom prst="rect">
            <a:avLst/>
          </a:prstGeom>
          <a:noFill/>
          <a:ln w="9525">
            <a:noFill/>
            <a:miter lim="800000"/>
            <a:headEnd/>
            <a:tailEnd/>
          </a:ln>
        </p:spPr>
        <p:txBody>
          <a:bodyPr wrap="none">
            <a:prstTxWarp prst="textNoShape">
              <a:avLst/>
            </a:prstTxWarp>
            <a:spAutoFit/>
          </a:bodyPr>
          <a:lstStyle/>
          <a:p>
            <a:r>
              <a:rPr lang="en-US" sz="3000" b="1" dirty="0">
                <a:solidFill>
                  <a:srgbClr val="FF0000"/>
                </a:solidFill>
              </a:rPr>
              <a:t>Atrophic muscle fibers in ALS patients</a:t>
            </a:r>
          </a:p>
        </p:txBody>
      </p:sp>
      <p:sp>
        <p:nvSpPr>
          <p:cNvPr id="6" name="Rectangle 5"/>
          <p:cNvSpPr/>
          <p:nvPr/>
        </p:nvSpPr>
        <p:spPr>
          <a:xfrm>
            <a:off x="5093997" y="2774953"/>
            <a:ext cx="2708241" cy="1629077"/>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5093997" y="1007819"/>
            <a:ext cx="2956175" cy="1767134"/>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25602" name="Picture 3"/>
          <p:cNvPicPr>
            <a:picLocks noChangeAspect="1" noChangeArrowheads="1"/>
          </p:cNvPicPr>
          <p:nvPr/>
        </p:nvPicPr>
        <p:blipFill>
          <a:blip r:embed="rId2"/>
          <a:srcRect/>
          <a:stretch>
            <a:fillRect/>
          </a:stretch>
        </p:blipFill>
        <p:spPr bwMode="auto">
          <a:xfrm>
            <a:off x="990600" y="1177925"/>
            <a:ext cx="7924800" cy="4537075"/>
          </a:xfrm>
          <a:prstGeom prst="rect">
            <a:avLst/>
          </a:prstGeom>
          <a:noFill/>
          <a:ln w="9525">
            <a:noFill/>
            <a:miter lim="800000"/>
            <a:headEnd/>
            <a:tailEnd/>
          </a:ln>
        </p:spPr>
      </p:pic>
      <p:sp>
        <p:nvSpPr>
          <p:cNvPr id="25603" name="AutoShape 4"/>
          <p:cNvSpPr>
            <a:spLocks noChangeArrowheads="1"/>
          </p:cNvSpPr>
          <p:nvPr/>
        </p:nvSpPr>
        <p:spPr bwMode="auto">
          <a:xfrm>
            <a:off x="152400" y="2438400"/>
            <a:ext cx="609600" cy="304800"/>
          </a:xfrm>
          <a:prstGeom prst="rightArrow">
            <a:avLst>
              <a:gd name="adj1" fmla="val 50000"/>
              <a:gd name="adj2" fmla="val 50000"/>
            </a:avLst>
          </a:prstGeom>
          <a:solidFill>
            <a:srgbClr val="AD0606"/>
          </a:solidFill>
          <a:ln w="9525">
            <a:solidFill>
              <a:schemeClr val="tx1"/>
            </a:solidFill>
            <a:miter lim="800000"/>
            <a:headEnd/>
            <a:tailEnd/>
          </a:ln>
        </p:spPr>
        <p:txBody>
          <a:bodyPr wrap="none" anchor="ctr">
            <a:prstTxWarp prst="textNoShape">
              <a:avLst/>
            </a:prstTxWarp>
          </a:bodyPr>
          <a:lstStyle/>
          <a:p>
            <a:endParaRPr lang="en-US"/>
          </a:p>
        </p:txBody>
      </p:sp>
      <p:sp>
        <p:nvSpPr>
          <p:cNvPr id="25604" name="AutoShape 6"/>
          <p:cNvSpPr>
            <a:spLocks/>
          </p:cNvSpPr>
          <p:nvPr/>
        </p:nvSpPr>
        <p:spPr bwMode="auto">
          <a:xfrm>
            <a:off x="990600" y="1981200"/>
            <a:ext cx="76200" cy="1371600"/>
          </a:xfrm>
          <a:prstGeom prst="leftBrace">
            <a:avLst>
              <a:gd name="adj1" fmla="val 150000"/>
              <a:gd name="adj2" fmla="val 50000"/>
            </a:avLst>
          </a:prstGeom>
          <a:noFill/>
          <a:ln w="9525">
            <a:solidFill>
              <a:schemeClr val="tx1"/>
            </a:solidFill>
            <a:round/>
            <a:headEnd/>
            <a:tailEnd/>
          </a:ln>
        </p:spPr>
        <p:txBody>
          <a:bodyPr wrap="none" anchor="ctr">
            <a:prstTxWarp prst="textNoShape">
              <a:avLst/>
            </a:prstTxWarp>
          </a:bodyPr>
          <a:lstStyle/>
          <a:p>
            <a:endParaRPr lang="en-US"/>
          </a:p>
        </p:txBody>
      </p:sp>
      <p:sp>
        <p:nvSpPr>
          <p:cNvPr id="25605" name="Line 7"/>
          <p:cNvSpPr>
            <a:spLocks noChangeShapeType="1"/>
          </p:cNvSpPr>
          <p:nvPr/>
        </p:nvSpPr>
        <p:spPr bwMode="auto">
          <a:xfrm>
            <a:off x="2057400" y="2190750"/>
            <a:ext cx="381000" cy="0"/>
          </a:xfrm>
          <a:prstGeom prst="line">
            <a:avLst/>
          </a:prstGeom>
          <a:noFill/>
          <a:ln w="9525">
            <a:solidFill>
              <a:srgbClr val="AD0606"/>
            </a:solidFill>
            <a:round/>
            <a:headEnd/>
            <a:tailEnd type="triangle" w="med" len="med"/>
          </a:ln>
        </p:spPr>
        <p:txBody>
          <a:bodyPr wrap="none" anchor="ctr">
            <a:prstTxWarp prst="textNoShape">
              <a:avLst/>
            </a:prstTxWarp>
          </a:bodyPr>
          <a:lstStyle/>
          <a:p>
            <a:endParaRPr lang="en-US"/>
          </a:p>
        </p:txBody>
      </p:sp>
      <p:sp>
        <p:nvSpPr>
          <p:cNvPr id="25606" name="Line 8"/>
          <p:cNvSpPr>
            <a:spLocks noChangeShapeType="1"/>
          </p:cNvSpPr>
          <p:nvPr/>
        </p:nvSpPr>
        <p:spPr bwMode="auto">
          <a:xfrm>
            <a:off x="2057400" y="3248025"/>
            <a:ext cx="381000" cy="0"/>
          </a:xfrm>
          <a:prstGeom prst="line">
            <a:avLst/>
          </a:prstGeom>
          <a:noFill/>
          <a:ln w="9525">
            <a:solidFill>
              <a:srgbClr val="AD0606"/>
            </a:solidFill>
            <a:round/>
            <a:headEnd/>
            <a:tailEnd type="triangle" w="med" len="med"/>
          </a:ln>
        </p:spPr>
        <p:txBody>
          <a:bodyPr wrap="none" anchor="ctr">
            <a:prstTxWarp prst="textNoShape">
              <a:avLst/>
            </a:prstTxWarp>
          </a:bodyPr>
          <a:lstStyle/>
          <a:p>
            <a:endParaRPr lang="en-US"/>
          </a:p>
        </p:txBody>
      </p:sp>
      <p:sp>
        <p:nvSpPr>
          <p:cNvPr id="25607" name="Text Box 9"/>
          <p:cNvSpPr txBox="1">
            <a:spLocks noChangeArrowheads="1"/>
          </p:cNvSpPr>
          <p:nvPr/>
        </p:nvSpPr>
        <p:spPr bwMode="auto">
          <a:xfrm>
            <a:off x="3449638" y="258763"/>
            <a:ext cx="2514600" cy="519112"/>
          </a:xfrm>
          <a:prstGeom prst="rect">
            <a:avLst/>
          </a:prstGeom>
          <a:noFill/>
          <a:ln w="9525">
            <a:noFill/>
            <a:miter lim="800000"/>
            <a:headEnd/>
            <a:tailEnd/>
          </a:ln>
        </p:spPr>
        <p:txBody>
          <a:bodyPr wrap="none">
            <a:prstTxWarp prst="textNoShape">
              <a:avLst/>
            </a:prstTxWarp>
            <a:spAutoFit/>
          </a:bodyPr>
          <a:lstStyle/>
          <a:p>
            <a:r>
              <a:rPr lang="en-US" sz="2800" b="1">
                <a:solidFill>
                  <a:srgbClr val="FF0000"/>
                </a:solidFill>
              </a:rPr>
              <a:t>Genetic of ALS</a:t>
            </a:r>
          </a:p>
        </p:txBody>
      </p:sp>
      <p:pic>
        <p:nvPicPr>
          <p:cNvPr id="25608" name="Picture 11"/>
          <p:cNvPicPr>
            <a:picLocks noChangeAspect="1" noChangeArrowheads="1"/>
          </p:cNvPicPr>
          <p:nvPr/>
        </p:nvPicPr>
        <p:blipFill>
          <a:blip r:embed="rId3"/>
          <a:srcRect/>
          <a:stretch>
            <a:fillRect/>
          </a:stretch>
        </p:blipFill>
        <p:spPr bwMode="auto">
          <a:xfrm>
            <a:off x="228600" y="6477000"/>
            <a:ext cx="8610600" cy="157163"/>
          </a:xfrm>
          <a:prstGeom prst="rect">
            <a:avLst/>
          </a:prstGeom>
          <a:noFill/>
          <a:ln w="9525">
            <a:noFill/>
            <a:miter lim="800000"/>
            <a:headEnd/>
            <a:tailEnd/>
          </a:ln>
        </p:spPr>
      </p:pic>
      <p:sp>
        <p:nvSpPr>
          <p:cNvPr id="9" name="Line 8"/>
          <p:cNvSpPr>
            <a:spLocks noChangeShapeType="1"/>
          </p:cNvSpPr>
          <p:nvPr/>
        </p:nvSpPr>
        <p:spPr bwMode="auto">
          <a:xfrm>
            <a:off x="2019300" y="4528282"/>
            <a:ext cx="381000" cy="0"/>
          </a:xfrm>
          <a:prstGeom prst="line">
            <a:avLst/>
          </a:prstGeom>
          <a:noFill/>
          <a:ln w="9525">
            <a:solidFill>
              <a:srgbClr val="AD0606"/>
            </a:solidFill>
            <a:round/>
            <a:headEnd/>
            <a:tailEnd type="triangle" w="med" len="med"/>
          </a:ln>
        </p:spPr>
        <p:txBody>
          <a:bodyPr wrap="none" anchor="ctr">
            <a:prstTxWarp prst="textNoShape">
              <a:avLst/>
            </a:prstTxWarp>
          </a:bodyPr>
          <a:lstStyle/>
          <a:p>
            <a:endParaRPr lang="en-US"/>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6626" name="Text Box 2"/>
          <p:cNvSpPr txBox="1">
            <a:spLocks noChangeArrowheads="1"/>
          </p:cNvSpPr>
          <p:nvPr/>
        </p:nvSpPr>
        <p:spPr bwMode="auto">
          <a:xfrm>
            <a:off x="1125835" y="1843088"/>
            <a:ext cx="6826859" cy="707886"/>
          </a:xfrm>
          <a:prstGeom prst="rect">
            <a:avLst/>
          </a:prstGeom>
          <a:noFill/>
          <a:ln w="9525">
            <a:noFill/>
            <a:miter lim="800000"/>
            <a:headEnd/>
            <a:tailEnd/>
          </a:ln>
        </p:spPr>
        <p:txBody>
          <a:bodyPr wrap="none">
            <a:prstTxWarp prst="textNoShape">
              <a:avLst/>
            </a:prstTxWarp>
            <a:spAutoFit/>
          </a:bodyPr>
          <a:lstStyle/>
          <a:p>
            <a:r>
              <a:rPr lang="en-US" sz="4000" b="1" dirty="0">
                <a:solidFill>
                  <a:srgbClr val="FF0000"/>
                </a:solidFill>
              </a:rPr>
              <a:t>Is ALS a mitochondrial disease?</a:t>
            </a: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7650" name="Text Box 2"/>
          <p:cNvSpPr txBox="1">
            <a:spLocks noChangeArrowheads="1"/>
          </p:cNvSpPr>
          <p:nvPr/>
        </p:nvSpPr>
        <p:spPr bwMode="auto">
          <a:xfrm>
            <a:off x="276097" y="152400"/>
            <a:ext cx="8563103" cy="3600986"/>
          </a:xfrm>
          <a:prstGeom prst="rect">
            <a:avLst/>
          </a:prstGeom>
          <a:noFill/>
          <a:ln w="9525">
            <a:noFill/>
            <a:miter lim="800000"/>
            <a:headEnd/>
            <a:tailEnd/>
          </a:ln>
        </p:spPr>
        <p:txBody>
          <a:bodyPr wrap="square">
            <a:prstTxWarp prst="textNoShape">
              <a:avLst/>
            </a:prstTxWarp>
            <a:spAutoFit/>
          </a:bodyPr>
          <a:lstStyle/>
          <a:p>
            <a:r>
              <a:rPr lang="en-US" sz="3400" b="1" dirty="0">
                <a:solidFill>
                  <a:srgbClr val="FF0000"/>
                </a:solidFill>
              </a:rPr>
              <a:t>Evidences of mitochondrial dysfunction in ALS:</a:t>
            </a:r>
          </a:p>
          <a:p>
            <a:endParaRPr lang="en-US" dirty="0"/>
          </a:p>
          <a:p>
            <a:r>
              <a:rPr lang="en-US" sz="2200" b="1" dirty="0"/>
              <a:t>-mitochondria aggregate in skeletal muscle and intramuscular nerve</a:t>
            </a:r>
          </a:p>
          <a:p>
            <a:endParaRPr lang="en-US" sz="2200" b="1" dirty="0"/>
          </a:p>
          <a:p>
            <a:r>
              <a:rPr lang="en-US" sz="2200" b="1" dirty="0"/>
              <a:t>-mitochondria show abnormalities in proximal axons and nerves of the anterior horn of spinal cord</a:t>
            </a:r>
          </a:p>
          <a:p>
            <a:endParaRPr lang="en-US" sz="2200" b="1" dirty="0"/>
          </a:p>
          <a:p>
            <a:r>
              <a:rPr lang="en-US" sz="2200" b="1" dirty="0"/>
              <a:t>-increased mitochondrial volume and calcium level</a:t>
            </a:r>
          </a:p>
          <a:p>
            <a:endParaRPr lang="en-US" sz="2200" b="1" dirty="0"/>
          </a:p>
          <a:p>
            <a:r>
              <a:rPr lang="en-US" sz="2200" b="1" dirty="0"/>
              <a:t>-dysfunction of mitochondrial complex I and IV</a:t>
            </a:r>
          </a:p>
        </p:txBody>
      </p:sp>
      <p:grpSp>
        <p:nvGrpSpPr>
          <p:cNvPr id="2" name="Group 4"/>
          <p:cNvGrpSpPr/>
          <p:nvPr/>
        </p:nvGrpSpPr>
        <p:grpSpPr>
          <a:xfrm>
            <a:off x="2034475" y="3865600"/>
            <a:ext cx="4941039" cy="2855881"/>
            <a:chOff x="2034475" y="3865600"/>
            <a:chExt cx="4941039" cy="2855881"/>
          </a:xfrm>
        </p:grpSpPr>
        <p:sp>
          <p:nvSpPr>
            <p:cNvPr id="27651" name="AutoShape 3"/>
            <p:cNvSpPr>
              <a:spLocks noChangeArrowheads="1"/>
            </p:cNvSpPr>
            <p:nvPr/>
          </p:nvSpPr>
          <p:spPr bwMode="auto">
            <a:xfrm>
              <a:off x="3561656" y="3865600"/>
              <a:ext cx="1839729" cy="2264142"/>
            </a:xfrm>
            <a:prstGeom prst="downArrow">
              <a:avLst>
                <a:gd name="adj1" fmla="val 50000"/>
                <a:gd name="adj2" fmla="val 75000"/>
              </a:avLst>
            </a:prstGeom>
            <a:solidFill>
              <a:srgbClr val="E30505"/>
            </a:solidFill>
            <a:ln w="9525">
              <a:solidFill>
                <a:schemeClr val="tx1"/>
              </a:solidFill>
              <a:miter lim="800000"/>
              <a:headEnd/>
              <a:tailEnd/>
            </a:ln>
          </p:spPr>
          <p:txBody>
            <a:bodyPr wrap="none" anchor="ctr">
              <a:prstTxWarp prst="textNoShape">
                <a:avLst/>
              </a:prstTxWarp>
            </a:bodyPr>
            <a:lstStyle/>
            <a:p>
              <a:endParaRPr lang="en-US"/>
            </a:p>
          </p:txBody>
        </p:sp>
        <p:sp>
          <p:nvSpPr>
            <p:cNvPr id="27652" name="Text Box 4"/>
            <p:cNvSpPr txBox="1">
              <a:spLocks noChangeArrowheads="1"/>
            </p:cNvSpPr>
            <p:nvPr/>
          </p:nvSpPr>
          <p:spPr bwMode="auto">
            <a:xfrm>
              <a:off x="2034475" y="6105928"/>
              <a:ext cx="4941039" cy="615553"/>
            </a:xfrm>
            <a:prstGeom prst="rect">
              <a:avLst/>
            </a:prstGeom>
            <a:noFill/>
            <a:ln w="9525">
              <a:noFill/>
              <a:miter lim="800000"/>
              <a:headEnd/>
              <a:tailEnd/>
            </a:ln>
          </p:spPr>
          <p:txBody>
            <a:bodyPr wrap="none">
              <a:prstTxWarp prst="textNoShape">
                <a:avLst/>
              </a:prstTxWarp>
              <a:spAutoFit/>
            </a:bodyPr>
            <a:lstStyle/>
            <a:p>
              <a:r>
                <a:rPr lang="en-US" sz="3400" b="1" dirty="0">
                  <a:solidFill>
                    <a:srgbClr val="000090"/>
                  </a:solidFill>
                </a:rPr>
                <a:t>Decreased ATP production</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28674" name="Picture 2"/>
          <p:cNvPicPr>
            <a:picLocks noChangeAspect="1" noChangeArrowheads="1"/>
          </p:cNvPicPr>
          <p:nvPr/>
        </p:nvPicPr>
        <p:blipFill>
          <a:blip r:embed="rId2"/>
          <a:srcRect/>
          <a:stretch>
            <a:fillRect/>
          </a:stretch>
        </p:blipFill>
        <p:spPr bwMode="auto">
          <a:xfrm>
            <a:off x="457200" y="344488"/>
            <a:ext cx="5353050" cy="6318250"/>
          </a:xfrm>
          <a:prstGeom prst="rect">
            <a:avLst/>
          </a:prstGeom>
          <a:noFill/>
          <a:ln w="9525">
            <a:noFill/>
            <a:miter lim="800000"/>
            <a:headEnd/>
            <a:tailEnd/>
          </a:ln>
        </p:spPr>
      </p:pic>
      <p:pic>
        <p:nvPicPr>
          <p:cNvPr id="28675" name="Picture 3"/>
          <p:cNvPicPr>
            <a:picLocks noChangeAspect="1" noChangeArrowheads="1"/>
          </p:cNvPicPr>
          <p:nvPr/>
        </p:nvPicPr>
        <p:blipFill>
          <a:blip r:embed="rId3"/>
          <a:srcRect/>
          <a:stretch>
            <a:fillRect/>
          </a:stretch>
        </p:blipFill>
        <p:spPr bwMode="auto">
          <a:xfrm>
            <a:off x="7188200" y="6553200"/>
            <a:ext cx="1727200" cy="141288"/>
          </a:xfrm>
          <a:prstGeom prst="rect">
            <a:avLst/>
          </a:prstGeom>
          <a:noFill/>
          <a:ln w="9525">
            <a:noFill/>
            <a:miter lim="800000"/>
            <a:headEnd/>
            <a:tailEnd/>
          </a:ln>
        </p:spPr>
      </p:pic>
      <p:sp>
        <p:nvSpPr>
          <p:cNvPr id="28676" name="Text Box 4"/>
          <p:cNvSpPr txBox="1">
            <a:spLocks noChangeArrowheads="1"/>
          </p:cNvSpPr>
          <p:nvPr/>
        </p:nvSpPr>
        <p:spPr bwMode="auto">
          <a:xfrm>
            <a:off x="6207125" y="6477000"/>
            <a:ext cx="1031875" cy="276225"/>
          </a:xfrm>
          <a:prstGeom prst="rect">
            <a:avLst/>
          </a:prstGeom>
          <a:noFill/>
          <a:ln w="9525">
            <a:noFill/>
            <a:miter lim="800000"/>
            <a:headEnd/>
            <a:tailEnd/>
          </a:ln>
        </p:spPr>
        <p:txBody>
          <a:bodyPr>
            <a:prstTxWarp prst="textNoShape">
              <a:avLst/>
            </a:prstTxWarp>
            <a:spAutoFit/>
          </a:bodyPr>
          <a:lstStyle/>
          <a:p>
            <a:r>
              <a:rPr lang="en-US" sz="1200" b="1"/>
              <a:t>Syklos et al.,</a:t>
            </a:r>
          </a:p>
        </p:txBody>
      </p:sp>
      <p:sp>
        <p:nvSpPr>
          <p:cNvPr id="28677" name="Text Box 5"/>
          <p:cNvSpPr txBox="1">
            <a:spLocks noChangeArrowheads="1"/>
          </p:cNvSpPr>
          <p:nvPr/>
        </p:nvSpPr>
        <p:spPr bwMode="auto">
          <a:xfrm>
            <a:off x="5851525" y="1022350"/>
            <a:ext cx="3140075" cy="1373188"/>
          </a:xfrm>
          <a:prstGeom prst="rect">
            <a:avLst/>
          </a:prstGeom>
          <a:noFill/>
          <a:ln w="9525">
            <a:noFill/>
            <a:miter lim="800000"/>
            <a:headEnd/>
            <a:tailEnd/>
          </a:ln>
        </p:spPr>
        <p:txBody>
          <a:bodyPr>
            <a:prstTxWarp prst="textNoShape">
              <a:avLst/>
            </a:prstTxWarp>
            <a:spAutoFit/>
          </a:bodyPr>
          <a:lstStyle/>
          <a:p>
            <a:r>
              <a:rPr lang="en-US" sz="2800" b="1">
                <a:solidFill>
                  <a:srgbClr val="FF0000"/>
                </a:solidFill>
              </a:rPr>
              <a:t>Calcium deposits in mitochondria of ALS patients</a:t>
            </a:r>
          </a:p>
        </p:txBody>
      </p:sp>
      <p:sp>
        <p:nvSpPr>
          <p:cNvPr id="28678" name="Text Box 6"/>
          <p:cNvSpPr txBox="1">
            <a:spLocks noChangeArrowheads="1"/>
          </p:cNvSpPr>
          <p:nvPr/>
        </p:nvSpPr>
        <p:spPr bwMode="auto">
          <a:xfrm>
            <a:off x="1174750" y="9525"/>
            <a:ext cx="1339850" cy="366713"/>
          </a:xfrm>
          <a:prstGeom prst="rect">
            <a:avLst/>
          </a:prstGeom>
          <a:noFill/>
          <a:ln w="9525">
            <a:noFill/>
            <a:miter lim="800000"/>
            <a:headEnd/>
            <a:tailEnd/>
          </a:ln>
        </p:spPr>
        <p:txBody>
          <a:bodyPr wrap="none">
            <a:prstTxWarp prst="textNoShape">
              <a:avLst/>
            </a:prstTxWarp>
            <a:spAutoFit/>
          </a:bodyPr>
          <a:lstStyle/>
          <a:p>
            <a:r>
              <a:rPr lang="en-US" sz="1800" b="1"/>
              <a:t>CONTROL</a:t>
            </a:r>
          </a:p>
        </p:txBody>
      </p:sp>
      <p:sp>
        <p:nvSpPr>
          <p:cNvPr id="28679" name="Text Box 7"/>
          <p:cNvSpPr txBox="1">
            <a:spLocks noChangeArrowheads="1"/>
          </p:cNvSpPr>
          <p:nvPr/>
        </p:nvSpPr>
        <p:spPr bwMode="auto">
          <a:xfrm>
            <a:off x="3943350" y="0"/>
            <a:ext cx="628650" cy="366713"/>
          </a:xfrm>
          <a:prstGeom prst="rect">
            <a:avLst/>
          </a:prstGeom>
          <a:noFill/>
          <a:ln w="9525">
            <a:noFill/>
            <a:miter lim="800000"/>
            <a:headEnd/>
            <a:tailEnd/>
          </a:ln>
        </p:spPr>
        <p:txBody>
          <a:bodyPr wrap="none">
            <a:prstTxWarp prst="textNoShape">
              <a:avLst/>
            </a:prstTxWarp>
            <a:spAutoFit/>
          </a:bodyPr>
          <a:lstStyle/>
          <a:p>
            <a:r>
              <a:rPr lang="en-US" sz="1800" b="1"/>
              <a:t>ALS</a:t>
            </a: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449</TotalTime>
  <Words>1446</Words>
  <Application>Microsoft Macintosh PowerPoint</Application>
  <PresentationFormat>On-screen Show (4:3)</PresentationFormat>
  <Paragraphs>170</Paragraphs>
  <Slides>48</Slides>
  <Notes>1</Notes>
  <HiddenSlides>0</HiddenSlides>
  <MMClips>0</MMClips>
  <ScaleCrop>false</ScaleCrop>
  <HeadingPairs>
    <vt:vector size="6" baseType="variant">
      <vt:variant>
        <vt:lpstr>Design Template</vt:lpstr>
      </vt:variant>
      <vt:variant>
        <vt:i4>1</vt:i4>
      </vt:variant>
      <vt:variant>
        <vt:lpstr>Embedded OLE Servers</vt:lpstr>
      </vt:variant>
      <vt:variant>
        <vt:i4>1</vt:i4>
      </vt:variant>
      <vt:variant>
        <vt:lpstr>Slide Titles</vt:lpstr>
      </vt:variant>
      <vt:variant>
        <vt:i4>48</vt:i4>
      </vt:variant>
    </vt:vector>
  </HeadingPairs>
  <TitlesOfParts>
    <vt:vector size="50" baseType="lpstr">
      <vt:lpstr>Office Theme</vt:lpstr>
      <vt:lpstr>Document</vt:lpstr>
      <vt:lpstr>March 4th </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vector>
  </TitlesOfParts>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June 4th</dc:title>
  <dc:creator>Lucia Pastorino</dc:creator>
  <cp:lastModifiedBy>Lucia Pastorino</cp:lastModifiedBy>
  <cp:revision>23</cp:revision>
  <dcterms:created xsi:type="dcterms:W3CDTF">2015-03-04T01:01:38Z</dcterms:created>
  <dcterms:modified xsi:type="dcterms:W3CDTF">2015-03-04T01:03:21Z</dcterms:modified>
</cp:coreProperties>
</file>